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60" r:id="rId3"/>
    <p:sldId id="338" r:id="rId4"/>
    <p:sldId id="257" r:id="rId5"/>
    <p:sldId id="258" r:id="rId6"/>
    <p:sldId id="259" r:id="rId7"/>
    <p:sldId id="340" r:id="rId8"/>
    <p:sldId id="339" r:id="rId9"/>
    <p:sldId id="341" r:id="rId10"/>
    <p:sldId id="342" r:id="rId11"/>
    <p:sldId id="343" r:id="rId12"/>
    <p:sldId id="344" r:id="rId13"/>
    <p:sldId id="345" r:id="rId14"/>
    <p:sldId id="346" r:id="rId15"/>
    <p:sldId id="347" r:id="rId16"/>
    <p:sldId id="348" r:id="rId17"/>
    <p:sldId id="349" r:id="rId18"/>
    <p:sldId id="350" r:id="rId19"/>
    <p:sldId id="351" r:id="rId20"/>
    <p:sldId id="352" r:id="rId21"/>
    <p:sldId id="353" r:id="rId22"/>
    <p:sldId id="354" r:id="rId23"/>
    <p:sldId id="355" r:id="rId24"/>
    <p:sldId id="356" r:id="rId25"/>
    <p:sldId id="357" r:id="rId26"/>
    <p:sldId id="358" r:id="rId27"/>
    <p:sldId id="359" r:id="rId28"/>
    <p:sldId id="360" r:id="rId29"/>
    <p:sldId id="362" r:id="rId30"/>
    <p:sldId id="361" r:id="rId31"/>
    <p:sldId id="363" r:id="rId32"/>
    <p:sldId id="364" r:id="rId33"/>
    <p:sldId id="365" r:id="rId34"/>
    <p:sldId id="366" r:id="rId35"/>
    <p:sldId id="368" r:id="rId36"/>
    <p:sldId id="369" r:id="rId37"/>
    <p:sldId id="370" r:id="rId38"/>
    <p:sldId id="371" r:id="rId39"/>
    <p:sldId id="372" r:id="rId40"/>
    <p:sldId id="373" r:id="rId41"/>
    <p:sldId id="374" r:id="rId42"/>
    <p:sldId id="384" r:id="rId43"/>
    <p:sldId id="367" r:id="rId44"/>
    <p:sldId id="375" r:id="rId45"/>
    <p:sldId id="376" r:id="rId46"/>
    <p:sldId id="377" r:id="rId47"/>
    <p:sldId id="379" r:id="rId48"/>
    <p:sldId id="380" r:id="rId49"/>
    <p:sldId id="381" r:id="rId50"/>
    <p:sldId id="382" r:id="rId51"/>
    <p:sldId id="383" r:id="rId52"/>
    <p:sldId id="336" r:id="rId53"/>
    <p:sldId id="385" r:id="rId54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00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11"/>
    <p:restoredTop sz="81455"/>
  </p:normalViewPr>
  <p:slideViewPr>
    <p:cSldViewPr snapToGrid="0" snapToObjects="1">
      <p:cViewPr varScale="1">
        <p:scale>
          <a:sx n="58" d="100"/>
          <a:sy n="58" d="100"/>
        </p:scale>
        <p:origin x="224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4A6A5B-A0C6-1640-A5D3-0A1C4239ADF7}" type="datetimeFigureOut">
              <a:rPr lang="en-CN" smtClean="0"/>
              <a:t>2025/2/18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924953-E7BC-1D48-AEB7-7B1CC2456423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75106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英文全称</a:t>
            </a:r>
            <a:r>
              <a:rPr lang="zh-CN" altLang="en-US" dirty="0"/>
              <a:t>、简称</a:t>
            </a:r>
            <a:endParaRPr lang="en-US" altLang="zh-CN" dirty="0"/>
          </a:p>
          <a:p>
            <a:r>
              <a:rPr lang="zh-CN" altLang="en-US" dirty="0"/>
              <a:t>计算机处理人类语言</a:t>
            </a:r>
            <a:endParaRPr lang="en-US" altLang="zh-CN" dirty="0"/>
          </a:p>
          <a:p>
            <a:r>
              <a:rPr lang="en-CN" dirty="0"/>
              <a:t>广义</a:t>
            </a:r>
            <a:r>
              <a:rPr lang="zh-CN" altLang="en-US" dirty="0"/>
              <a:t>：文本、语音</a:t>
            </a:r>
            <a:endParaRPr lang="en-US" altLang="zh-CN" dirty="0"/>
          </a:p>
          <a:p>
            <a:r>
              <a:rPr lang="zh-CN" altLang="en-US" dirty="0"/>
              <a:t>狭义：文本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24953-E7BC-1D48-AEB7-7B1CC2456423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07924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861CD-4B23-B943-8B30-742BDD94630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216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尖头</a:t>
            </a:r>
            <a:r>
              <a:rPr lang="en-US" altLang="zh-CN" dirty="0"/>
              <a:t>:</a:t>
            </a:r>
            <a:r>
              <a:rPr lang="zh-CN" altLang="en-US" dirty="0"/>
              <a:t>尖头或尖杆</a:t>
            </a:r>
          </a:p>
          <a:p>
            <a:r>
              <a:rPr lang="zh-CN" altLang="en-US" dirty="0"/>
              <a:t>一种细长的鱼</a:t>
            </a:r>
          </a:p>
          <a:p>
            <a:r>
              <a:rPr lang="zh-CN" altLang="en-US" dirty="0"/>
              <a:t>铁路线路或系统</a:t>
            </a:r>
          </a:p>
          <a:p>
            <a:r>
              <a:rPr lang="zh-CN" altLang="en-US" dirty="0"/>
              <a:t>一种道路类型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24953-E7BC-1D48-AEB7-7B1CC2456423}" type="slidenum">
              <a:rPr lang="en-CN" smtClean="0"/>
              <a:t>49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71937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一个词对应多个词向量</a:t>
            </a:r>
          </a:p>
          <a:p>
            <a:r>
              <a:rPr lang="en-CN" dirty="0"/>
              <a:t>方法</a:t>
            </a:r>
            <a:r>
              <a:rPr lang="zh-CN" altLang="en-US" dirty="0"/>
              <a:t>：</a:t>
            </a:r>
            <a:endParaRPr lang="en-CN" dirty="0"/>
          </a:p>
          <a:p>
            <a:r>
              <a:rPr lang="en-US" altLang="zh-CN" dirty="0"/>
              <a:t>1</a:t>
            </a:r>
            <a:r>
              <a:rPr lang="zh-CN" altLang="en-US" dirty="0"/>
              <a:t>）对</a:t>
            </a:r>
            <a:r>
              <a:rPr lang="en-US" altLang="zh-CN" dirty="0"/>
              <a:t>context</a:t>
            </a:r>
            <a:r>
              <a:rPr lang="zh-CN" altLang="en-US" dirty="0"/>
              <a:t> </a:t>
            </a:r>
            <a:r>
              <a:rPr lang="en-US" altLang="zh-CN" dirty="0"/>
              <a:t>word</a:t>
            </a:r>
            <a:r>
              <a:rPr lang="zh-CN" altLang="en-US" dirty="0"/>
              <a:t>进行聚类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）根据</a:t>
            </a:r>
            <a:r>
              <a:rPr lang="en-US" altLang="zh-CN" dirty="0"/>
              <a:t>word</a:t>
            </a:r>
            <a:r>
              <a:rPr lang="zh-CN" altLang="en-US" dirty="0"/>
              <a:t>和</a:t>
            </a:r>
            <a:r>
              <a:rPr lang="en-US" altLang="zh-CN" dirty="0"/>
              <a:t>context</a:t>
            </a:r>
            <a:r>
              <a:rPr lang="zh-CN" altLang="en-US" dirty="0"/>
              <a:t> </a:t>
            </a:r>
            <a:r>
              <a:rPr lang="en-US" altLang="zh-CN" dirty="0"/>
              <a:t>word</a:t>
            </a:r>
            <a:r>
              <a:rPr lang="zh-CN" altLang="en-US" dirty="0"/>
              <a:t>的共现关系，将</a:t>
            </a:r>
            <a:r>
              <a:rPr lang="en-US" altLang="zh-CN" dirty="0"/>
              <a:t>word</a:t>
            </a:r>
            <a:r>
              <a:rPr lang="zh-CN" altLang="en-US" dirty="0"/>
              <a:t>归类到某个聚类里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）对于每个类，学习</a:t>
            </a:r>
            <a:r>
              <a:rPr lang="zh-CN" altLang="en-US"/>
              <a:t>一个词向量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24953-E7BC-1D48-AEB7-7B1CC2456423}" type="slidenum">
              <a:rPr lang="en-CN" smtClean="0"/>
              <a:t>50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97302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左侧是自然语言写作的一段新闻</a:t>
            </a:r>
            <a:r>
              <a:rPr lang="zh-CN" altLang="en-US" dirty="0"/>
              <a:t>，包含事件、人员等信息</a:t>
            </a:r>
            <a:endParaRPr lang="en-US" altLang="zh-CN" dirty="0"/>
          </a:p>
          <a:p>
            <a:r>
              <a:rPr lang="zh-CN" altLang="en-US" dirty="0"/>
              <a:t>右侧是非自然语言的一段程序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24953-E7BC-1D48-AEB7-7B1CC2456423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6276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自然语言的两大方向</a:t>
            </a:r>
            <a:r>
              <a:rPr lang="zh-CN" altLang="en-US" dirty="0"/>
              <a:t>、应用</a:t>
            </a:r>
            <a:endParaRPr lang="en-US" altLang="zh-CN" dirty="0"/>
          </a:p>
          <a:p>
            <a:r>
              <a:rPr lang="zh-CN" altLang="en-US" dirty="0"/>
              <a:t>哪些应用是理解？哪些是生成呢？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24953-E7BC-1D48-AEB7-7B1CC2456423}" type="slidenum">
              <a:rPr lang="en-CN" smtClean="0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4369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语言学家</a:t>
            </a:r>
            <a:r>
              <a:rPr lang="zh-CN" altLang="en-US" dirty="0"/>
              <a:t>、词典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24953-E7BC-1D48-AEB7-7B1CC2456423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60076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WordNet的术语</a:t>
            </a:r>
          </a:p>
          <a:p>
            <a:r>
              <a:rPr lang="en-US" dirty="0"/>
              <a:t>S</a:t>
            </a:r>
            <a:r>
              <a:rPr lang="en-CN" dirty="0"/>
              <a:t>ynonym同义词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en-US" altLang="zh-CN" dirty="0" err="1"/>
              <a:t>Synset</a:t>
            </a:r>
            <a:r>
              <a:rPr lang="zh-CN" altLang="en-US" dirty="0"/>
              <a:t>同义词集合</a:t>
            </a:r>
            <a:endParaRPr lang="en-US" altLang="zh-CN" dirty="0"/>
          </a:p>
          <a:p>
            <a:r>
              <a:rPr lang="en-US" altLang="zh-CN" dirty="0"/>
              <a:t>Hypernym</a:t>
            </a:r>
            <a:r>
              <a:rPr lang="zh-CN" altLang="en-US" dirty="0"/>
              <a:t>上位词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24953-E7BC-1D48-AEB7-7B1CC2456423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16529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CN" dirty="0"/>
              <a:t>ne</a:t>
            </a:r>
            <a:r>
              <a:rPr lang="en-US" altLang="zh-CN" dirty="0"/>
              <a:t>-hot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r>
              <a:rPr lang="zh-CN" altLang="en-US" dirty="0"/>
              <a:t>有什么问题？</a:t>
            </a:r>
            <a:endParaRPr lang="en-US" altLang="zh-CN" dirty="0"/>
          </a:p>
          <a:p>
            <a:r>
              <a:rPr lang="zh-CN" altLang="en-US" dirty="0"/>
              <a:t>正交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24953-E7BC-1D48-AEB7-7B1CC2456423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22865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画图解释max和soft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24953-E7BC-1D48-AEB7-7B1CC2456423}" type="slidenum">
              <a:rPr lang="en-CN" smtClean="0"/>
              <a:t>24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33164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effectLst/>
                <a:latin typeface="Helvetica" pitchFamily="2" charset="0"/>
              </a:rPr>
              <a:t>这个算法学习的词向量可以很好地捕获词的共现关系和词相似度</a:t>
            </a:r>
            <a:endParaRPr lang="en-CN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924953-E7BC-1D48-AEB7-7B1CC2456423}" type="slidenum">
              <a:rPr lang="en-CN" smtClean="0"/>
              <a:t>26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13887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8861CD-4B23-B943-8B30-742BDD94630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551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E67CF-314E-AE43-BAD0-40338B790A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FDA06A-FFB3-3844-BF68-0D3DC6D644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ADA2A8-3686-3B46-B24B-CEFC9CC47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9F57D-01F9-7F4E-878D-2FDAE26C8D50}" type="datetimeFigureOut">
              <a:rPr lang="en-CN" smtClean="0"/>
              <a:t>2025/2/18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B5A36-5A8E-CD46-8E45-719A29C9E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4B5DA-6BCE-0B42-B48A-E0C5B98DC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3C6B5-9DCC-FF44-88CD-A70173C1EF0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87575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6AA80-CAE3-EF4B-A101-C86A0465A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7344F3-89B9-2D4A-9C70-456E2D09C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82559-9187-304E-A139-EE983E100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9F57D-01F9-7F4E-878D-2FDAE26C8D50}" type="datetimeFigureOut">
              <a:rPr lang="en-CN" smtClean="0"/>
              <a:t>2025/2/18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1AF59-50EE-6443-B44E-7D9604DE1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3B9FA-FB26-3A44-A93B-37C910457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3C6B5-9DCC-FF44-88CD-A70173C1EF0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01746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AC4006-97BD-3A41-82E0-761A716A45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C4C98A-DFD8-7C47-8796-74674A7DB2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0A35C-93E5-0640-BCFE-C66834AD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9F57D-01F9-7F4E-878D-2FDAE26C8D50}" type="datetimeFigureOut">
              <a:rPr lang="en-CN" smtClean="0"/>
              <a:t>2025/2/18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AB877-6EEE-A544-B108-8FFA657A5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7BE6C-4D9D-1049-9A60-910F9A0A9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3C6B5-9DCC-FF44-88CD-A70173C1EF0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2693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7C019-9BEA-A042-B20F-F78242513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13B33-A56D-2845-B46F-91EDB1F47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A889A-FC77-B14E-B9D5-7241A3CAF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9F57D-01F9-7F4E-878D-2FDAE26C8D50}" type="datetimeFigureOut">
              <a:rPr lang="en-CN" smtClean="0"/>
              <a:t>2025/2/18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E1B13-F94A-2444-9177-36D18E82A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EE0DC-7F33-5948-958B-A3F9A2FE6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3C6B5-9DCC-FF44-88CD-A70173C1EF0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29234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43624-2416-AE4E-BADE-BC8C0C293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0E2190-C9B2-B14C-B706-0341A127F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15914-F6C2-644C-A5A3-47526AF04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9F57D-01F9-7F4E-878D-2FDAE26C8D50}" type="datetimeFigureOut">
              <a:rPr lang="en-CN" smtClean="0"/>
              <a:t>2025/2/18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20726-7FE6-1A48-9AC9-006F64542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E60BD-E9E6-C844-82E8-68AE50D66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3C6B5-9DCC-FF44-88CD-A70173C1EF0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73521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D1113-741F-944C-A152-17A2D0D5E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BD1DE-0B4D-504C-B7AB-E176137314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F946B-4D51-F34A-9DF6-2473D2DD1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9FF2F4-42CA-3D4C-9C6A-C49A137D1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9F57D-01F9-7F4E-878D-2FDAE26C8D50}" type="datetimeFigureOut">
              <a:rPr lang="en-CN" smtClean="0"/>
              <a:t>2025/2/18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3FB0F3-342B-D948-841B-DC0107C19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955821-36DD-9542-9DC7-3CE95BB76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3C6B5-9DCC-FF44-88CD-A70173C1EF0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891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05148-838B-C748-8E85-9C1807C58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993D89-4862-8941-9A36-3C0424FC0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7C1399-AEE3-C746-B560-929BEBABC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69F56B-97A2-5E47-9FB5-00B82F4001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145177-221B-CF43-BE09-C20CDB3F35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A9EE9A-B5CD-224A-9BBF-B719E9CC2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9F57D-01F9-7F4E-878D-2FDAE26C8D50}" type="datetimeFigureOut">
              <a:rPr lang="en-CN" smtClean="0"/>
              <a:t>2025/2/18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808294-C1E5-2840-919B-3AEAF5A58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C9BF5A-19F7-6848-AE0C-E5D85F79F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3C6B5-9DCC-FF44-88CD-A70173C1EF0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84703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47EB2-D817-7141-9921-3385561EF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EF22E8-1EE1-704F-9E6B-4D37C024F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9F57D-01F9-7F4E-878D-2FDAE26C8D50}" type="datetimeFigureOut">
              <a:rPr lang="en-CN" smtClean="0"/>
              <a:t>2025/2/18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39579C-0708-C642-94DD-6E1972C27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05D352-842F-494F-B448-2AD979646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3C6B5-9DCC-FF44-88CD-A70173C1EF0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17518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92093F-4903-B24E-90E4-9F8A52477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9F57D-01F9-7F4E-878D-2FDAE26C8D50}" type="datetimeFigureOut">
              <a:rPr lang="en-CN" smtClean="0"/>
              <a:t>2025/2/18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2EB43C-0493-DF4C-9429-9D82563DB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36FB9-5D81-304C-899A-50260E01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3C6B5-9DCC-FF44-88CD-A70173C1EF0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11525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AFB1C-20C3-3142-A21F-022B71F9B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2BAD9-1AFC-B847-962F-67EE16278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53BD5-E11D-DA4D-99CD-C89E39B66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9CE830-3A6D-CC44-8C99-ECF67C388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9F57D-01F9-7F4E-878D-2FDAE26C8D50}" type="datetimeFigureOut">
              <a:rPr lang="en-CN" smtClean="0"/>
              <a:t>2025/2/18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01F9CD-15F5-D14C-B819-269C4619B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8F8449-EDC3-5D4E-906F-CBFEB46B8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3C6B5-9DCC-FF44-88CD-A70173C1EF0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26029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B17C3-1B60-8B4E-88E6-2D8C31B7F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324B93-7455-8B4E-B2F8-7393E3E55D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A44DA-7F4F-534F-A743-7EB96FC40F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1F241B-3297-9B4A-9D2C-3CF3F69F5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9F57D-01F9-7F4E-878D-2FDAE26C8D50}" type="datetimeFigureOut">
              <a:rPr lang="en-CN" smtClean="0"/>
              <a:t>2025/2/18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8A6ABF-3D20-0248-BE14-892322015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6FD6BE-C560-D64C-B3AC-97DA85A3C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3C6B5-9DCC-FF44-88CD-A70173C1EF0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98725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7D96EF-58B8-834F-8C02-491C4BC49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5AE0B-B3DF-6647-842C-FFAE42B1B7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FE815-7D74-1341-AC41-4068E9D16C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59F57D-01F9-7F4E-878D-2FDAE26C8D50}" type="datetimeFigureOut">
              <a:rPr lang="en-CN" smtClean="0"/>
              <a:t>2025/2/18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A51B7-0A60-504F-B924-273BFF696C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7CC62-8D9B-3843-A564-FAE07E0FBF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3C6B5-9DCC-FF44-88CD-A70173C1EF0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60702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youtube.com/watch?v=rmVRLeJRkl4&amp;list=PLoROMvodv4rMFqRtEuo6SGjY4XbRIVRd4&amp;index=1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nyeong.com/2018/02/19/glove-in-detail/" TargetMode="External"/><Relationship Id="rId2" Type="http://schemas.openxmlformats.org/officeDocument/2006/relationships/hyperlink" Target="https://zhuanlan.zhihu.com/p/4207362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B2BA2-A812-8F47-8E60-BF4483F2EB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 dirty="0"/>
              <a:t>自然语言处理</a:t>
            </a:r>
            <a:br>
              <a:rPr lang="en-CN" dirty="0"/>
            </a:br>
            <a:r>
              <a:rPr lang="en-CN" dirty="0"/>
              <a:t>词表示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89E2F1-9DEA-C044-A9E1-100F19AF58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N" dirty="0"/>
              <a:t>李霏</a:t>
            </a:r>
          </a:p>
          <a:p>
            <a:r>
              <a:rPr lang="en-US" altLang="zh-CN"/>
              <a:t>2025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A7EB0B-26CB-6E40-87E9-47E70361F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4330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BD43D6-7E11-6543-9B36-04CE9DB27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35203"/>
            <a:ext cx="12192000" cy="118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30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2D999-98AF-E645-80C8-B462FF911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用词典表示词有什么问题</a:t>
            </a:r>
            <a:r>
              <a:rPr lang="zh-CN" altLang="en-US" dirty="0"/>
              <a:t>？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246FF-E4D0-1349-B4B8-CAC6AEEEA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N" dirty="0"/>
              <a:t>不断涌现的新词</a:t>
            </a:r>
          </a:p>
          <a:p>
            <a:r>
              <a:rPr lang="en-CN" dirty="0"/>
              <a:t>大量人力成本</a:t>
            </a:r>
          </a:p>
          <a:p>
            <a:endParaRPr lang="en-CN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F8C15EA-76F0-9340-8E07-161534140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565" y="1715294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33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C3E2E-E13D-584C-96A4-38999CB93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One-hot vector</a:t>
            </a:r>
            <a:r>
              <a:rPr lang="en-C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55A32-D3EB-FF4B-95C0-7F497BE3E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独热向量</a:t>
            </a:r>
          </a:p>
          <a:p>
            <a:r>
              <a:rPr lang="en-US" altLang="zh-CN" dirty="0"/>
              <a:t>0-1</a:t>
            </a:r>
            <a:r>
              <a:rPr lang="zh-CN" altLang="en-CN" dirty="0"/>
              <a:t>向量</a:t>
            </a:r>
            <a:endParaRPr lang="en-US" altLang="zh-CN" dirty="0"/>
          </a:p>
          <a:p>
            <a:r>
              <a:rPr lang="en-US" altLang="zh-CN" dirty="0"/>
              <a:t>Discrete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FDF82C-5CEF-E84E-A60B-2A5A1BC23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67" y="3895943"/>
            <a:ext cx="63246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80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D402A-3A81-5143-A176-CD30E1F0E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89007E"/>
                </a:solidFill>
                <a:effectLst/>
                <a:latin typeface="Calibri" panose="020F0502020204030204" pitchFamily="34" charset="0"/>
              </a:rPr>
              <a:t>Distributional semantics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7BFD-47F3-D340-B891-C887F06D0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  <a:latin typeface="Calibri" panose="020F0502020204030204" pitchFamily="34" charset="0"/>
              </a:rPr>
              <a:t>A word’s meaning is given</a:t>
            </a:r>
            <a:r>
              <a:rPr lang="zh-CN" altLang="en-US" dirty="0">
                <a:effectLst/>
                <a:latin typeface="Calibri" panose="020F0502020204030204" pitchFamily="34" charset="0"/>
              </a:rPr>
              <a:t> </a:t>
            </a:r>
            <a:r>
              <a:rPr lang="en-US" dirty="0">
                <a:effectLst/>
                <a:latin typeface="Calibri" panose="020F0502020204030204" pitchFamily="34" charset="0"/>
              </a:rPr>
              <a:t>by the words that frequently appear close-by</a:t>
            </a:r>
            <a:r>
              <a:rPr lang="zh-CN" altLang="en-US" dirty="0">
                <a:latin typeface="Calibri" panose="020F0502020204030204" pitchFamily="34" charset="0"/>
              </a:rPr>
              <a:t> （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J. R. Firth 1957</a:t>
            </a:r>
            <a:r>
              <a:rPr lang="zh-CN" altLang="en-US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）</a:t>
            </a:r>
            <a:br>
              <a:rPr lang="en-US" dirty="0">
                <a:effectLst/>
                <a:latin typeface="Calibri" panose="020F0502020204030204" pitchFamily="34" charset="0"/>
              </a:rPr>
            </a:br>
            <a:endParaRPr lang="en-US" dirty="0">
              <a:effectLst/>
              <a:latin typeface="Calibri" panose="020F0502020204030204" pitchFamily="34" charset="0"/>
            </a:endParaRPr>
          </a:p>
          <a:p>
            <a:endParaRPr lang="en-US" dirty="0">
              <a:effectLst/>
              <a:latin typeface="Calibri" panose="020F0502020204030204" pitchFamily="34" charset="0"/>
            </a:endParaRPr>
          </a:p>
          <a:p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9EDAB5-ADAE-0649-840C-66EE956AB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0187" y="0"/>
            <a:ext cx="1644994" cy="1690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82210E-7D5E-F849-B39D-11D7EAA7D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255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839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1734E-F336-C447-9FF1-C3CDF6BC4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Vector, Embedding, Representation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69028-30A5-3E4C-9940-9929998D0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Dense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88FE9F-BD9D-AB46-B315-0BF039B18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427" y="1897063"/>
            <a:ext cx="48006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48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8FBBE-518F-9F46-AA52-DF2D959F0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把词表示为dense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r>
              <a:rPr lang="zh-CN" altLang="en-US" dirty="0"/>
              <a:t>有什么好处？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86E9F-BD14-D24A-9ABB-B1D283983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可计算</a:t>
            </a:r>
            <a:r>
              <a:rPr lang="zh-CN" altLang="en-US" dirty="0"/>
              <a:t>（相似度）</a:t>
            </a:r>
            <a:endParaRPr lang="en-US" altLang="zh-CN" dirty="0"/>
          </a:p>
          <a:p>
            <a:r>
              <a:rPr lang="zh-CN" altLang="en-US" dirty="0"/>
              <a:t>可学习</a:t>
            </a:r>
            <a:endParaRPr lang="en-US" altLang="zh-CN" dirty="0"/>
          </a:p>
          <a:p>
            <a:r>
              <a:rPr lang="zh-CN" altLang="en-US" dirty="0"/>
              <a:t>方便可视化</a:t>
            </a:r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51A0DC-09A0-C744-92B1-EF5EF1AC2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370" y="1716929"/>
            <a:ext cx="5812077" cy="498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63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61A06E-43F6-4C4A-889B-F0ACD7C54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Word</a:t>
            </a:r>
            <a:r>
              <a:rPr lang="en-US" altLang="zh-CN" dirty="0"/>
              <a:t>2Vec</a:t>
            </a:r>
            <a:endParaRPr lang="en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F3CEA2-CA17-8C44-A912-B56F6D5A9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1025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F6068E-A94C-D249-A18F-B3B75495C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</a:t>
            </a:r>
            <a:r>
              <a:rPr lang="en-US" altLang="zh-CN" dirty="0"/>
              <a:t>2Vec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AF4D92-411A-5949-A268-397D3C1DC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709C7DF-4852-3748-B67D-F704FE868BEE}"/>
              </a:ext>
            </a:extLst>
          </p:cNvPr>
          <p:cNvSpPr txBox="1">
            <a:spLocks/>
          </p:cNvSpPr>
          <p:nvPr/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err="1">
                <a:solidFill>
                  <a:srgbClr val="0070C0"/>
                </a:solidFill>
              </a:rPr>
              <a:t>Mikolov</a:t>
            </a:r>
            <a:r>
              <a:rPr lang="en-US" sz="3200" dirty="0">
                <a:solidFill>
                  <a:srgbClr val="0070C0"/>
                </a:solidFill>
              </a:rPr>
              <a:t> T, </a:t>
            </a:r>
            <a:r>
              <a:rPr lang="en-US" sz="3200" dirty="0" err="1">
                <a:solidFill>
                  <a:srgbClr val="0070C0"/>
                </a:solidFill>
              </a:rPr>
              <a:t>Sutskever</a:t>
            </a:r>
            <a:r>
              <a:rPr lang="en-US" sz="3200" dirty="0">
                <a:solidFill>
                  <a:srgbClr val="0070C0"/>
                </a:solidFill>
              </a:rPr>
              <a:t> I, Chen K, et al. Distributed representations of words and phrases and their compositionality[C]//Advances in neural information processing systems. 2013: 3111-3119.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1A4905-0D73-5548-8852-59986BDB7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562" y="1658751"/>
            <a:ext cx="7854176" cy="27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396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0EB7E-761F-E245-B218-1AE63E764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4DF502-C095-C14B-8545-5F3B6E2292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</a:rPr>
                  <a:t>我</a:t>
                </a:r>
                <a:r>
                  <a:rPr lang="en-US" dirty="0" err="1">
                    <a:effectLst/>
                    <a:latin typeface="Calibri" panose="020F0502020204030204" pitchFamily="34" charset="0"/>
                  </a:rPr>
                  <a:t>们有一个语料库</a:t>
                </a:r>
                <a:r>
                  <a:rPr lang="zh-CN" altLang="en-US" dirty="0">
                    <a:effectLst/>
                    <a:latin typeface="Calibri" panose="020F0502020204030204" pitchFamily="34" charset="0"/>
                  </a:rPr>
                  <a:t>（</a:t>
                </a:r>
                <a:r>
                  <a:rPr lang="en-US" altLang="zh-CN" dirty="0">
                    <a:solidFill>
                      <a:srgbClr val="89007E"/>
                    </a:solidFill>
                    <a:effectLst/>
                    <a:latin typeface="Calibri" panose="020F0502020204030204" pitchFamily="34" charset="0"/>
                  </a:rPr>
                  <a:t>corpus</a:t>
                </a:r>
                <a:r>
                  <a:rPr lang="zh-CN" altLang="en-US" dirty="0">
                    <a:effectLst/>
                    <a:latin typeface="Calibri" panose="020F0502020204030204" pitchFamily="34" charset="0"/>
                  </a:rPr>
                  <a:t>）</a:t>
                </a:r>
                <a:endParaRPr lang="en-US" dirty="0">
                  <a:effectLst/>
                  <a:latin typeface="Calibri" panose="020F0502020204030204" pitchFamily="34" charset="0"/>
                </a:endParaRPr>
              </a:p>
              <a:p>
                <a:r>
                  <a:rPr lang="en-US" dirty="0" err="1">
                    <a:latin typeface="Calibri" panose="020F0502020204030204" pitchFamily="34" charset="0"/>
                  </a:rPr>
                  <a:t>语料库每个词表示为一个</a:t>
                </a:r>
                <a:r>
                  <a:rPr lang="en-US" dirty="0" err="1">
                    <a:solidFill>
                      <a:srgbClr val="89007E"/>
                    </a:solidFill>
                    <a:effectLst/>
                    <a:latin typeface="Calibri" panose="020F0502020204030204" pitchFamily="34" charset="0"/>
                  </a:rPr>
                  <a:t>vector</a:t>
                </a:r>
                <a:endParaRPr lang="en-US" dirty="0">
                  <a:solidFill>
                    <a:srgbClr val="89007E"/>
                  </a:solidFill>
                  <a:effectLst/>
                  <a:latin typeface="Calibri" panose="020F0502020204030204" pitchFamily="34" charset="0"/>
                </a:endParaRPr>
              </a:p>
              <a:p>
                <a:r>
                  <a:rPr lang="en-US" dirty="0" err="1">
                    <a:effectLst/>
                    <a:latin typeface="Calibri" panose="020F0502020204030204" pitchFamily="34" charset="0"/>
                  </a:rPr>
                  <a:t>对于文本中的每个位置</a:t>
                </a:r>
                <a:r>
                  <a:rPr lang="zh-CN" altLang="en-US" dirty="0">
                    <a:effectLst/>
                    <a:latin typeface="Calibri" panose="020F0502020204030204" pitchFamily="34" charset="0"/>
                  </a:rPr>
                  <a:t> </a:t>
                </a:r>
                <a:r>
                  <a:rPr lang="en-US" dirty="0">
                    <a:solidFill>
                      <a:srgbClr val="89007E"/>
                    </a:solidFill>
                    <a:latin typeface="Calibri" panose="020F0502020204030204" pitchFamily="34" charset="0"/>
                  </a:rPr>
                  <a:t>t</a:t>
                </a:r>
                <a:r>
                  <a:rPr lang="en-US" dirty="0">
                    <a:effectLst/>
                    <a:latin typeface="Calibri" panose="020F0502020204030204" pitchFamily="34" charset="0"/>
                  </a:rPr>
                  <a:t>, </a:t>
                </a:r>
                <a:r>
                  <a:rPr lang="en-US" dirty="0" err="1">
                    <a:effectLst/>
                    <a:latin typeface="Calibri" panose="020F0502020204030204" pitchFamily="34" charset="0"/>
                  </a:rPr>
                  <a:t>对应一个center</a:t>
                </a:r>
                <a:r>
                  <a:rPr lang="en-US" dirty="0">
                    <a:effectLst/>
                    <a:latin typeface="Calibri" panose="020F0502020204030204" pitchFamily="34" charset="0"/>
                  </a:rPr>
                  <a:t> word </a:t>
                </a:r>
                <a:r>
                  <a:rPr lang="en-US" dirty="0">
                    <a:solidFill>
                      <a:srgbClr val="89007E"/>
                    </a:solidFill>
                    <a:latin typeface="Calibri" panose="020F0502020204030204" pitchFamily="34" charset="0"/>
                  </a:rPr>
                  <a:t>c</a:t>
                </a:r>
                <a:r>
                  <a:rPr lang="zh-CN" altLang="en-US" dirty="0">
                    <a:effectLst/>
                    <a:latin typeface="Calibri" panose="020F0502020204030204" pitchFamily="34" charset="0"/>
                  </a:rPr>
                  <a:t> </a:t>
                </a:r>
                <a:r>
                  <a:rPr lang="en-US" dirty="0" err="1">
                    <a:effectLst/>
                    <a:latin typeface="Calibri" panose="020F0502020204030204" pitchFamily="34" charset="0"/>
                  </a:rPr>
                  <a:t>和若干个</a:t>
                </a:r>
                <a:r>
                  <a:rPr lang="en-US" dirty="0">
                    <a:effectLst/>
                    <a:latin typeface="Calibri" panose="020F0502020204030204" pitchFamily="34" charset="0"/>
                  </a:rPr>
                  <a:t> context words </a:t>
                </a:r>
                <a:r>
                  <a:rPr lang="en-US" dirty="0">
                    <a:solidFill>
                      <a:srgbClr val="89007E"/>
                    </a:solidFill>
                    <a:effectLst/>
                    <a:latin typeface="Calibri" panose="020F0502020204030204" pitchFamily="34" charset="0"/>
                  </a:rPr>
                  <a:t>o</a:t>
                </a:r>
              </a:p>
              <a:p>
                <a:r>
                  <a:rPr lang="en-US" dirty="0" err="1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使用</a:t>
                </a:r>
                <a:r>
                  <a:rPr lang="zh-CN" altLang="en-US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 </a:t>
                </a:r>
                <a:r>
                  <a:rPr lang="en-US" dirty="0">
                    <a:solidFill>
                      <a:srgbClr val="89007E"/>
                    </a:solidFill>
                    <a:latin typeface="Calibri" panose="020F0502020204030204" pitchFamily="34" charset="0"/>
                  </a:rPr>
                  <a:t>c </a:t>
                </a:r>
                <a:r>
                  <a:rPr lang="en-US" dirty="0" err="1">
                    <a:solidFill>
                      <a:srgbClr val="89007E"/>
                    </a:solidFill>
                    <a:latin typeface="Calibri" panose="020F0502020204030204" pitchFamily="34" charset="0"/>
                  </a:rPr>
                  <a:t>和</a:t>
                </a:r>
                <a:r>
                  <a:rPr lang="zh-CN" altLang="en-US" dirty="0">
                    <a:solidFill>
                      <a:srgbClr val="89007E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US" altLang="zh-CN" dirty="0">
                    <a:solidFill>
                      <a:srgbClr val="89007E"/>
                    </a:solidFill>
                    <a:latin typeface="Calibri" panose="020F0502020204030204" pitchFamily="34" charset="0"/>
                  </a:rPr>
                  <a:t>o</a:t>
                </a:r>
                <a:r>
                  <a:rPr lang="zh-CN" altLang="en-US" dirty="0">
                    <a:latin typeface="Calibri" panose="020F0502020204030204" pitchFamily="34" charset="0"/>
                  </a:rPr>
                  <a:t>的相似度来表示概率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89007E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89007E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89007E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r>
                          <a:rPr lang="en-US" altLang="zh-CN" b="0" i="1" smtClean="0">
                            <a:solidFill>
                              <a:srgbClr val="89007E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altLang="zh-CN" b="0" dirty="0">
                  <a:solidFill>
                    <a:srgbClr val="89007E"/>
                  </a:solidFill>
                  <a:latin typeface="Calibri" panose="020F0502020204030204" pitchFamily="34" charset="0"/>
                </a:endParaRPr>
              </a:p>
              <a:p>
                <a:r>
                  <a:rPr lang="en-US" dirty="0" err="1">
                    <a:solidFill>
                      <a:srgbClr val="000000"/>
                    </a:solidFill>
                    <a:latin typeface="Calibri" panose="020F0502020204030204" pitchFamily="34" charset="0"/>
                  </a:rPr>
                  <a:t>训练</a:t>
                </a:r>
                <a:r>
                  <a:rPr lang="en-US" dirty="0">
                    <a:solidFill>
                      <a:srgbClr val="89007E"/>
                    </a:solidFill>
                    <a:latin typeface="Calibri" panose="020F0502020204030204" pitchFamily="34" charset="0"/>
                  </a:rPr>
                  <a:t> c </a:t>
                </a:r>
                <a:r>
                  <a:rPr lang="en-US" dirty="0" err="1">
                    <a:solidFill>
                      <a:srgbClr val="89007E"/>
                    </a:solidFill>
                    <a:latin typeface="Calibri" panose="020F0502020204030204" pitchFamily="34" charset="0"/>
                  </a:rPr>
                  <a:t>和</a:t>
                </a:r>
                <a:r>
                  <a:rPr lang="zh-CN" altLang="en-US" dirty="0">
                    <a:solidFill>
                      <a:srgbClr val="89007E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US" altLang="zh-CN" dirty="0">
                    <a:solidFill>
                      <a:srgbClr val="89007E"/>
                    </a:solidFill>
                    <a:latin typeface="Calibri" panose="020F0502020204030204" pitchFamily="34" charset="0"/>
                  </a:rPr>
                  <a:t>o</a:t>
                </a:r>
                <a:r>
                  <a:rPr lang="zh-CN" altLang="en-US" dirty="0">
                    <a:latin typeface="Calibri" panose="020F0502020204030204" pitchFamily="34" charset="0"/>
                  </a:rPr>
                  <a:t>的词向量，使得概率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89007E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rgbClr val="89007E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89007E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r>
                          <a:rPr lang="en-US" altLang="zh-CN" b="0" i="1" smtClean="0">
                            <a:solidFill>
                              <a:srgbClr val="89007E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最大</a:t>
                </a:r>
                <a:endParaRPr lang="en-US" dirty="0">
                  <a:solidFill>
                    <a:srgbClr val="89007E"/>
                  </a:solidFill>
                  <a:effectLst/>
                  <a:latin typeface="Calibri" panose="020F0502020204030204" pitchFamily="34" charset="0"/>
                </a:endParaRPr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4DF502-C095-C14B-8545-5F3B6E2292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 r="-84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5328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E764F-B196-9646-AF1B-168BA3B1A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例子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7574E3-5D9E-1E4D-9CD7-3E817048F0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kern="1200" spc="-40" dirty="0" err="1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在位置</a:t>
                </a:r>
                <a:r>
                  <a:rPr lang="en-US" dirty="0">
                    <a:solidFill>
                      <a:srgbClr val="89007E"/>
                    </a:solidFill>
                    <a:latin typeface="Calibri" panose="020F0502020204030204" pitchFamily="34" charset="0"/>
                  </a:rPr>
                  <a:t> t</a:t>
                </a:r>
                <a:r>
                  <a:rPr lang="zh-CN" altLang="en-US" spc="-40" dirty="0">
                    <a:latin typeface="+mj-lt"/>
                    <a:ea typeface="+mj-ea"/>
                    <a:cs typeface="+mj-cs"/>
                  </a:rPr>
                  <a:t>，</a:t>
                </a:r>
                <a:r>
                  <a:rPr lang="en-US" sz="2800" kern="1200" spc="-40" dirty="0" err="1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计算</a:t>
                </a:r>
                <a:r>
                  <a:rPr lang="en-US" sz="2800" kern="1200" spc="-93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kern="1200" spc="-93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𝑃</m:t>
                    </m:r>
                    <m:r>
                      <a:rPr lang="en-US" sz="2800" b="0" i="1" kern="1200" spc="-93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(</m:t>
                    </m:r>
                    <m:sSub>
                      <m:sSubPr>
                        <m:ctrlPr>
                          <a:rPr lang="en-US" sz="2800" b="0" i="1" kern="1200" spc="-93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en-US" sz="2800" b="0" i="1" kern="1200" spc="-93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𝑤</m:t>
                        </m:r>
                      </m:e>
                      <m:sub>
                        <m:r>
                          <a:rPr lang="en-US" sz="2800" b="0" i="1" kern="1200" spc="-93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𝑡</m:t>
                        </m:r>
                        <m:r>
                          <a:rPr lang="en-US" sz="2800" b="0" i="1" kern="1200" spc="-93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+</m:t>
                        </m:r>
                        <m:r>
                          <a:rPr lang="en-US" sz="2800" b="0" i="1" kern="1200" spc="-93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𝑗</m:t>
                        </m:r>
                      </m:sub>
                    </m:sSub>
                    <m:r>
                      <a:rPr lang="en-US" sz="2800" b="0" i="1" kern="1200" spc="-93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|</m:t>
                    </m:r>
                    <m:sSub>
                      <m:sSubPr>
                        <m:ctrlPr>
                          <a:rPr lang="en-US" sz="2800" b="0" i="1" kern="1200" spc="-93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en-US" sz="2800" b="0" i="1" kern="1200" spc="-93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𝑤</m:t>
                        </m:r>
                      </m:e>
                      <m:sub>
                        <m:r>
                          <a:rPr lang="en-US" sz="2800" b="0" i="1" kern="1200" spc="-93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𝑡</m:t>
                        </m:r>
                      </m:sub>
                    </m:sSub>
                    <m:r>
                      <a:rPr lang="en-US" sz="2800" b="0" i="1" kern="1200" spc="-93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)</m:t>
                    </m:r>
                  </m:oMath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7574E3-5D9E-1E4D-9CD7-3E817048F0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5E307700-3B68-C548-9800-07CB5EBFF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2327535"/>
            <a:ext cx="10905066" cy="376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925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E764F-B196-9646-AF1B-168BA3B1A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例子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7574E3-5D9E-1E4D-9CD7-3E817048F0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pc="-40" dirty="0" err="1"/>
                  <a:t>在位置</a:t>
                </a:r>
                <a:r>
                  <a:rPr lang="en-US" dirty="0">
                    <a:solidFill>
                      <a:srgbClr val="89007E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US" dirty="0" err="1">
                    <a:solidFill>
                      <a:srgbClr val="89007E"/>
                    </a:solidFill>
                    <a:latin typeface="Calibri" panose="020F0502020204030204" pitchFamily="34" charset="0"/>
                  </a:rPr>
                  <a:t>t</a:t>
                </a:r>
                <a:r>
                  <a:rPr lang="en-US" altLang="zh-CN" dirty="0" err="1">
                    <a:solidFill>
                      <a:srgbClr val="89007E"/>
                    </a:solidFill>
                    <a:latin typeface="Calibri" panose="020F0502020204030204" pitchFamily="34" charset="0"/>
                  </a:rPr>
                  <a:t>+j</a:t>
                </a:r>
                <a:r>
                  <a:rPr lang="zh-CN" altLang="en-US" spc="-40" dirty="0"/>
                  <a:t>， </a:t>
                </a:r>
                <a:r>
                  <a:rPr lang="en-US" sz="2800" kern="1200" spc="-40" dirty="0" err="1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计算</a:t>
                </a:r>
                <a:r>
                  <a:rPr lang="en-US" sz="2800" kern="1200" spc="-93" dirty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kern="1200" spc="-93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𝑃</m:t>
                    </m:r>
                    <m:r>
                      <a:rPr lang="en-US" sz="2800" b="0" i="1" kern="1200" spc="-93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(</m:t>
                    </m:r>
                    <m:sSub>
                      <m:sSubPr>
                        <m:ctrlPr>
                          <a:rPr lang="en-US" sz="2800" b="0" i="1" kern="1200" spc="-93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en-US" sz="2800" b="0" i="1" kern="1200" spc="-93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𝑤</m:t>
                        </m:r>
                      </m:e>
                      <m:sub>
                        <m:r>
                          <a:rPr lang="en-US" sz="2800" b="0" i="1" kern="1200" spc="-93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𝑡</m:t>
                        </m:r>
                        <m:r>
                          <a:rPr lang="en-US" sz="2800" b="0" i="1" kern="1200" spc="-93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+</m:t>
                        </m:r>
                        <m:r>
                          <a:rPr lang="en-US" sz="2800" b="0" i="1" kern="1200" spc="-93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𝑗</m:t>
                        </m:r>
                      </m:sub>
                    </m:sSub>
                    <m:r>
                      <a:rPr lang="en-US" sz="2800" b="0" i="1" kern="1200" spc="-93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|</m:t>
                    </m:r>
                    <m:sSub>
                      <m:sSubPr>
                        <m:ctrlPr>
                          <a:rPr lang="en-US" sz="2800" b="0" i="1" kern="1200" spc="-93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en-US" sz="2800" b="0" i="1" kern="1200" spc="-93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𝑤</m:t>
                        </m:r>
                      </m:e>
                      <m:sub>
                        <m:r>
                          <a:rPr lang="en-US" sz="2800" b="0" i="1" kern="1200" spc="-93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𝑡</m:t>
                        </m:r>
                      </m:sub>
                    </m:sSub>
                    <m:r>
                      <a:rPr lang="en-US" sz="2800" b="0" i="1" kern="1200" spc="-93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j-ea"/>
                        <a:cs typeface="+mj-cs"/>
                      </a:rPr>
                      <m:t>)</m:t>
                    </m:r>
                  </m:oMath>
                </a14:m>
                <a:endParaRPr lang="en-CN" dirty="0">
                  <a:solidFill>
                    <a:schemeClr val="tx1"/>
                  </a:solidFill>
                </a:endParaRPr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7574E3-5D9E-1E4D-9CD7-3E817048F0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324F3B48-3B85-A44B-A8BE-4AF57B71F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2485264"/>
            <a:ext cx="10905066" cy="400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68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34B6E-0093-5341-AABC-B4DF9A7D1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本章安排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61FCB-4AC5-E64D-B245-9D1EB70C6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导论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CN" dirty="0"/>
              <a:t>词表示</a:t>
            </a:r>
            <a:endParaRPr lang="en-US" altLang="zh-CN" dirty="0"/>
          </a:p>
          <a:p>
            <a:pPr marL="971550" lvl="1" indent="-514350">
              <a:buFont typeface="+mj-lt"/>
              <a:buAutoNum type="arabicPeriod"/>
            </a:pPr>
            <a:r>
              <a:rPr lang="en-US" altLang="zh-CN" dirty="0"/>
              <a:t>Word2Vec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CN" dirty="0"/>
              <a:t>Glove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词向量的评价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一词多义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370687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95248-DDF7-2F41-98BE-A40B123EF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B92"/>
                </a:solidFill>
                <a:effectLst/>
                <a:latin typeface="Calibri" panose="020F0502020204030204" pitchFamily="34" charset="0"/>
              </a:rPr>
              <a:t>Objective function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467065-162A-DE43-85E6-4DCB354C1B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effectLst/>
                    <a:latin typeface="Calibri" panose="020F0502020204030204" pitchFamily="34" charset="0"/>
                  </a:rPr>
                  <a:t>对于每一个位置</a:t>
                </a:r>
                <a:r>
                  <a:rPr lang="zh-CN" altLang="en-US" dirty="0">
                    <a:effectLst/>
                    <a:latin typeface="Calibri" panose="020F0502020204030204" pitchFamily="34" charset="0"/>
                  </a:rPr>
                  <a:t> </a:t>
                </a:r>
                <a:r>
                  <a:rPr lang="en-US" dirty="0">
                    <a:solidFill>
                      <a:srgbClr val="89007E"/>
                    </a:solidFill>
                    <a:effectLst/>
                    <a:latin typeface="Helvetica" pitchFamily="2" charset="0"/>
                  </a:rPr>
                  <a:t>𝑡=1,…,𝑇</a:t>
                </a:r>
                <a:r>
                  <a:rPr lang="en-US" dirty="0">
                    <a:effectLst/>
                    <a:latin typeface="Calibri" panose="020F0502020204030204" pitchFamily="34" charset="0"/>
                  </a:rPr>
                  <a:t>, </a:t>
                </a:r>
                <a:r>
                  <a:rPr lang="en-US" dirty="0" err="1">
                    <a:latin typeface="Calibri" panose="020F0502020204030204" pitchFamily="34" charset="0"/>
                  </a:rPr>
                  <a:t>基于中心词</a:t>
                </a:r>
                <a:r>
                  <a:rPr lang="en-US" dirty="0">
                    <a:effectLst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89007E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89007E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89007E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89007E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US" dirty="0" err="1">
                    <a:effectLst/>
                    <a:latin typeface="Calibri" panose="020F0502020204030204" pitchFamily="34" charset="0"/>
                  </a:rPr>
                  <a:t>预测窗口</a:t>
                </a:r>
                <a:r>
                  <a:rPr lang="en-US" dirty="0">
                    <a:effectLst/>
                    <a:latin typeface="Calibri" panose="020F0502020204030204" pitchFamily="34" charset="0"/>
                  </a:rPr>
                  <a:t> m </a:t>
                </a:r>
                <a:r>
                  <a:rPr lang="en-US" dirty="0" err="1">
                    <a:effectLst/>
                    <a:latin typeface="Calibri" panose="020F0502020204030204" pitchFamily="34" charset="0"/>
                  </a:rPr>
                  <a:t>中的上下文词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89007E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89007E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89007E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89007E"/>
                            </a:solidFill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89007E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</a:rPr>
                  <a:t>:</a:t>
                </a:r>
              </a:p>
              <a:p>
                <a:endParaRPr lang="en-US" dirty="0">
                  <a:latin typeface="Calibri" panose="020F0502020204030204" pitchFamily="34" charset="0"/>
                </a:endParaRPr>
              </a:p>
              <a:p>
                <a:endParaRPr lang="en-US" dirty="0">
                  <a:effectLst/>
                  <a:latin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effectLst/>
                  <a:latin typeface="Calibri" panose="020F0502020204030204" pitchFamily="34" charset="0"/>
                </a:endParaRPr>
              </a:p>
              <a:p>
                <a:r>
                  <a:rPr lang="en-US" dirty="0" err="1">
                    <a:latin typeface="Calibri" panose="020F0502020204030204" pitchFamily="34" charset="0"/>
                  </a:rPr>
                  <a:t>目标函数</a:t>
                </a:r>
                <a:r>
                  <a:rPr lang="en-US" dirty="0">
                    <a:solidFill>
                      <a:srgbClr val="89007E"/>
                    </a:solidFill>
                    <a:effectLst/>
                    <a:latin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89007E"/>
                        </a:solidFill>
                        <a:effectLst/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solidFill>
                          <a:srgbClr val="89007E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89007E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rgbClr val="89007E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</a:rPr>
                  <a:t> 是</a:t>
                </a:r>
                <a:r>
                  <a:rPr lang="zh-CN" altLang="en-US" dirty="0">
                    <a:effectLst/>
                    <a:latin typeface="Calibri" panose="020F0502020204030204" pitchFamily="34" charset="0"/>
                  </a:rPr>
                  <a:t> </a:t>
                </a:r>
                <a:r>
                  <a:rPr lang="en-US" dirty="0">
                    <a:solidFill>
                      <a:srgbClr val="89007E"/>
                    </a:solidFill>
                    <a:effectLst/>
                    <a:latin typeface="Calibri" panose="020F0502020204030204" pitchFamily="34" charset="0"/>
                  </a:rPr>
                  <a:t>negative log likelihood</a:t>
                </a:r>
                <a:r>
                  <a:rPr lang="en-US" dirty="0">
                    <a:effectLst/>
                    <a:latin typeface="Calibri" panose="020F0502020204030204" pitchFamily="34" charset="0"/>
                  </a:rPr>
                  <a:t>:</a:t>
                </a:r>
                <a:r>
                  <a:rPr lang="zh-CN" altLang="en-US" dirty="0">
                    <a:effectLst/>
                    <a:latin typeface="Calibri" panose="020F0502020204030204" pitchFamily="34" charset="0"/>
                  </a:rPr>
                  <a:t>（最小化）</a:t>
                </a:r>
                <a:endParaRPr lang="en-US" dirty="0">
                  <a:effectLst/>
                  <a:latin typeface="Calibri" panose="020F0502020204030204" pitchFamily="34" charset="0"/>
                </a:endParaRPr>
              </a:p>
              <a:p>
                <a:endParaRPr lang="en-US" dirty="0">
                  <a:effectLst/>
                  <a:latin typeface="Calibri" panose="020F0502020204030204" pitchFamily="34" charset="0"/>
                </a:endParaRPr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467065-162A-DE43-85E6-4DCB354C1B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16" r="-3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B794F9F-03A7-0347-8ED2-1F7F3803B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242" y="2670513"/>
            <a:ext cx="5145547" cy="13701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33D413-E9F1-6A42-9689-0EF6328C6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850" y="4793155"/>
            <a:ext cx="100203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04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8C3A0BB-8222-D54A-BF60-6D70ECD3FD8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CN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</a:rPr>
                  <a:t>如何计算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89007E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89007E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89007E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89007E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89007E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89007E"/>
                            </a:solidFill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89007E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rgbClr val="89007E"/>
                        </a:solidFill>
                        <a:effectLst/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89007E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89007E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89007E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89007E"/>
                        </a:solidFill>
                        <a:effectLst/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0" i="1" smtClean="0">
                        <a:solidFill>
                          <a:srgbClr val="89007E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rgbClr val="89007E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89007E"/>
                    </a:solidFill>
                    <a:effectLst/>
                    <a:latin typeface="Calibri" panose="020F0502020204030204" pitchFamily="34" charset="0"/>
                  </a:rPr>
                  <a:t> </a:t>
                </a:r>
                <a:endParaRPr lang="en-US" altLang="zh-CN" dirty="0">
                  <a:solidFill>
                    <a:srgbClr val="89007E"/>
                  </a:solidFill>
                  <a:effectLst/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8C3A0BB-8222-D54A-BF60-6D70ECD3FD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05A405-AC3F-B246-A269-B4AEBD61E5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err="1">
                    <a:effectLst/>
                    <a:latin typeface="Calibri" panose="020F0502020204030204" pitchFamily="34" charset="0"/>
                  </a:rPr>
                  <a:t>对于每个词</a:t>
                </a:r>
                <a:r>
                  <a:rPr lang="en-US" b="0" dirty="0">
                    <a:solidFill>
                      <a:srgbClr val="89007E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89007E"/>
                        </a:solidFill>
                        <a:effectLst/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en-US" dirty="0">
                    <a:effectLst/>
                    <a:latin typeface="Calibri" panose="020F0502020204030204" pitchFamily="34" charset="0"/>
                  </a:rPr>
                  <a:t> 设计两个</a:t>
                </a:r>
                <a:r>
                  <a:rPr lang="en-US" altLang="zh-CN" dirty="0">
                    <a:effectLst/>
                    <a:latin typeface="Calibri" panose="020F0502020204030204" pitchFamily="34" charset="0"/>
                  </a:rPr>
                  <a:t>vector</a:t>
                </a:r>
                <a:r>
                  <a:rPr lang="zh-CN" altLang="en-US" dirty="0">
                    <a:effectLst/>
                    <a:latin typeface="Calibri" panose="020F0502020204030204" pitchFamily="34" charset="0"/>
                  </a:rPr>
                  <a:t> </a:t>
                </a:r>
                <a:r>
                  <a:rPr lang="en-US" dirty="0">
                    <a:effectLst/>
                    <a:latin typeface="Calibri" panose="020F0502020204030204" pitchFamily="34" charset="0"/>
                  </a:rPr>
                  <a:t>:</a:t>
                </a:r>
              </a:p>
              <a:p>
                <a:pPr lvl="1"/>
                <a:r>
                  <a:rPr lang="en-US" dirty="0" err="1"/>
                  <a:t>当</a:t>
                </a:r>
                <a:r>
                  <a:rPr lang="en-US" b="0" dirty="0">
                    <a:solidFill>
                      <a:srgbClr val="89007E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89007E"/>
                        </a:solidFill>
                        <a:effectLst/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en-US" dirty="0"/>
                  <a:t>是中心词时，使用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89007E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89007E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89007E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 dirty="0">
                  <a:effectLst/>
                  <a:latin typeface="Calibri" panose="020F0502020204030204" pitchFamily="34" charset="0"/>
                </a:endParaRPr>
              </a:p>
              <a:p>
                <a:pPr lvl="1"/>
                <a:r>
                  <a:rPr lang="en-US" dirty="0" err="1"/>
                  <a:t>当</a:t>
                </a:r>
                <a:r>
                  <a:rPr lang="en-US" b="0" dirty="0">
                    <a:solidFill>
                      <a:srgbClr val="89007E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89007E"/>
                        </a:solidFill>
                        <a:effectLst/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en-US" dirty="0"/>
                  <a:t>是上下文词时，使用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89007E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89007E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89007E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 dirty="0">
                  <a:effectLst/>
                  <a:latin typeface="Calibri" panose="020F0502020204030204" pitchFamily="34" charset="0"/>
                </a:endParaRPr>
              </a:p>
              <a:p>
                <a:r>
                  <a:rPr lang="en-US" dirty="0" err="1">
                    <a:effectLst/>
                    <a:latin typeface="Calibri" panose="020F0502020204030204" pitchFamily="34" charset="0"/>
                  </a:rPr>
                  <a:t>因此对于一个中心词</a:t>
                </a:r>
                <a:r>
                  <a:rPr lang="zh-CN" altLang="en-US" dirty="0">
                    <a:effectLst/>
                    <a:latin typeface="Calibri" panose="020F0502020204030204" pitchFamily="34" charset="0"/>
                  </a:rPr>
                  <a:t> </a:t>
                </a:r>
                <a:r>
                  <a:rPr lang="en-US" dirty="0">
                    <a:solidFill>
                      <a:srgbClr val="89007E"/>
                    </a:solidFill>
                    <a:effectLst/>
                    <a:latin typeface="Calibri" panose="020F0502020204030204" pitchFamily="34" charset="0"/>
                  </a:rPr>
                  <a:t>c</a:t>
                </a:r>
                <a:r>
                  <a:rPr lang="zh-CN" altLang="en-US" dirty="0">
                    <a:solidFill>
                      <a:srgbClr val="89007E"/>
                    </a:solidFill>
                    <a:effectLst/>
                    <a:latin typeface="Calibri" panose="020F0502020204030204" pitchFamily="34" charset="0"/>
                  </a:rPr>
                  <a:t> </a:t>
                </a:r>
                <a:r>
                  <a:rPr lang="en-US" dirty="0" err="1">
                    <a:effectLst/>
                    <a:latin typeface="Calibri" panose="020F0502020204030204" pitchFamily="34" charset="0"/>
                  </a:rPr>
                  <a:t>和</a:t>
                </a:r>
                <a:r>
                  <a:rPr lang="en-US" dirty="0">
                    <a:effectLst/>
                    <a:latin typeface="Calibri" panose="020F0502020204030204" pitchFamily="34" charset="0"/>
                  </a:rPr>
                  <a:t> </a:t>
                </a:r>
                <a:r>
                  <a:rPr lang="en-US" dirty="0" err="1">
                    <a:effectLst/>
                    <a:latin typeface="Calibri" panose="020F0502020204030204" pitchFamily="34" charset="0"/>
                  </a:rPr>
                  <a:t>一个上下文词</a:t>
                </a:r>
                <a:r>
                  <a:rPr lang="en-US" dirty="0">
                    <a:effectLst/>
                    <a:latin typeface="Calibri" panose="020F0502020204030204" pitchFamily="34" charset="0"/>
                  </a:rPr>
                  <a:t> </a:t>
                </a:r>
                <a:r>
                  <a:rPr lang="en-US" dirty="0">
                    <a:solidFill>
                      <a:srgbClr val="89007E"/>
                    </a:solidFill>
                    <a:effectLst/>
                    <a:latin typeface="Calibri" panose="020F0502020204030204" pitchFamily="34" charset="0"/>
                  </a:rPr>
                  <a:t>o</a:t>
                </a:r>
                <a:r>
                  <a:rPr lang="zh-CN" altLang="en-US" dirty="0">
                    <a:solidFill>
                      <a:srgbClr val="89007E"/>
                    </a:solidFill>
                    <a:effectLst/>
                    <a:latin typeface="Calibri" panose="020F0502020204030204" pitchFamily="3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89007E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89007E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89007E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89007E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89007E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89007E"/>
                            </a:solidFill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89007E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rgbClr val="89007E"/>
                        </a:solidFill>
                        <a:effectLst/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89007E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89007E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89007E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89007E"/>
                        </a:solidFill>
                        <a:effectLst/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0" i="1" smtClean="0">
                        <a:solidFill>
                          <a:srgbClr val="89007E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rgbClr val="89007E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89007E"/>
                    </a:solidFill>
                    <a:effectLst/>
                    <a:latin typeface="Calibri" panose="020F0502020204030204" pitchFamily="34" charset="0"/>
                  </a:rPr>
                  <a:t> </a:t>
                </a:r>
                <a:r>
                  <a:rPr lang="zh-CN" altLang="en-US" dirty="0">
                    <a:latin typeface="Calibri" panose="020F0502020204030204" pitchFamily="34" charset="0"/>
                  </a:rPr>
                  <a:t>可计算为</a:t>
                </a:r>
                <a:r>
                  <a:rPr lang="en-US" dirty="0">
                    <a:effectLst/>
                    <a:latin typeface="Calibri" panose="020F0502020204030204" pitchFamily="34" charset="0"/>
                  </a:rPr>
                  <a:t>:</a:t>
                </a:r>
                <a:br>
                  <a:rPr lang="en-US" dirty="0">
                    <a:effectLst/>
                    <a:latin typeface="Calibri" panose="020F0502020204030204" pitchFamily="34" charset="0"/>
                  </a:rPr>
                </a:br>
                <a:endParaRPr lang="en-US" dirty="0">
                  <a:effectLst/>
                  <a:latin typeface="Calibri" panose="020F0502020204030204" pitchFamily="34" charset="0"/>
                </a:endParaRPr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05A405-AC3F-B246-A269-B4AEBD61E5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61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79FA983-00B5-8D44-86A3-FE83F406A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132" y="4149415"/>
            <a:ext cx="5613506" cy="141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07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7E2F7-B10C-C94F-BF91-64C5972C0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</a:t>
            </a:r>
            <a:r>
              <a:rPr lang="en-US" altLang="zh-CN" dirty="0"/>
              <a:t>2Vec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EEDF4C-A49F-5F4A-B8D5-D666897625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𝑝𝑟𝑜𝑏𝑙𝑒𝑚𝑠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𝑖𝑛𝑡𝑜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𝑝𝑟𝑜𝑏𝑙𝑒𝑚𝑠</m:t>
                        </m:r>
                      </m:sub>
                    </m:sSub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𝑖𝑛𝑡𝑜</m:t>
                        </m:r>
                      </m:sub>
                    </m:sSub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dirty="0" smtClean="0">
                        <a:effectLst/>
                        <a:latin typeface="Helvetica" pitchFamily="2" charset="0"/>
                      </a:rPr>
                      <m:t>𝜃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effectLst/>
                    <a:latin typeface="Helvetica" pitchFamily="2" charset="0"/>
                  </a:rPr>
                  <a:t>可简写为</a:t>
                </a:r>
                <a14:m>
                  <m:oMath xmlns:m="http://schemas.openxmlformats.org/officeDocument/2006/math"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𝑝𝑟𝑜𝑏𝑙𝑒𝑚𝑠</m:t>
                        </m:r>
                      </m:sub>
                    </m:sSub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𝑖𝑛𝑡𝑜</m:t>
                        </m:r>
                      </m:sub>
                    </m:sSub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dirty="0">
                    <a:effectLst/>
                    <a:latin typeface="Helvetica" pitchFamily="2" charset="0"/>
                  </a:rPr>
                </a:br>
                <a:endParaRPr lang="en-US" dirty="0">
                  <a:effectLst/>
                  <a:latin typeface="Helvetica" pitchFamily="2" charset="0"/>
                </a:endParaRPr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EEDF4C-A49F-5F4A-B8D5-D666897625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3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ADD78A4D-6AFB-6741-8A3E-DE06B5810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2811011"/>
            <a:ext cx="10905066" cy="376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90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0428264-F780-9941-A677-4EBF2C0BAC6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007B92"/>
                    </a:solidFill>
                    <a:effectLst/>
                    <a:latin typeface="Calibri" panose="020F0502020204030204" pitchFamily="34" charset="0"/>
                  </a:rPr>
                  <a:t>关于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B92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7B9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B9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r>
                          <a:rPr lang="en-US" b="0" i="1" smtClean="0">
                            <a:solidFill>
                              <a:srgbClr val="007B9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CN" dirty="0">
                    <a:solidFill>
                      <a:srgbClr val="007B92"/>
                    </a:solidFill>
                    <a:latin typeface="Calibri" panose="020F0502020204030204" pitchFamily="34" charset="0"/>
                  </a:rPr>
                  <a:t>的解释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0428264-F780-9941-A677-4EBF2C0BAC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F0DCC-1B88-EE44-91CC-B574D04CF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FDBCCD-77B8-4746-B654-1D3E96841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" y="2585244"/>
            <a:ext cx="117221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34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0428264-F780-9941-A677-4EBF2C0BAC6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B92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7B9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B9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r>
                          <a:rPr lang="en-US" b="0" i="1" smtClean="0">
                            <a:solidFill>
                              <a:srgbClr val="007B9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CN" dirty="0">
                    <a:solidFill>
                      <a:srgbClr val="007B92"/>
                    </a:solidFill>
                    <a:latin typeface="Calibri" panose="020F0502020204030204" pitchFamily="34" charset="0"/>
                  </a:rPr>
                  <a:t>实际上是一种softmax函数</a:t>
                </a:r>
                <a:endParaRPr lang="en-C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0428264-F780-9941-A677-4EBF2C0BAC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8F0DCC-1B88-EE44-91CC-B574D04CFF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89007E"/>
                    </a:solidFill>
                    <a:effectLst/>
                    <a:latin typeface="Calibri" panose="020F0502020204030204" pitchFamily="34" charset="0"/>
                  </a:rPr>
                  <a:t>softmax</a:t>
                </a:r>
                <a:r>
                  <a:rPr lang="zh-CN" altLang="en-US" dirty="0">
                    <a:solidFill>
                      <a:srgbClr val="89007E"/>
                    </a:solidFill>
                    <a:effectLst/>
                    <a:latin typeface="Calibri" panose="020F0502020204030204" pitchFamily="34" charset="0"/>
                  </a:rPr>
                  <a:t> </a:t>
                </a:r>
                <a:r>
                  <a:rPr lang="zh-CN" altLang="en-US" dirty="0">
                    <a:solidFill>
                      <a:srgbClr val="89007E"/>
                    </a:solidFill>
                    <a:latin typeface="Calibri" panose="020F0502020204030204" pitchFamily="34" charset="0"/>
                  </a:rPr>
                  <a:t>函数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89007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89007E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89007E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i="1" smtClean="0">
                        <a:solidFill>
                          <a:srgbClr val="89007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i="1" smtClean="0">
                            <a:solidFill>
                              <a:srgbClr val="89007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89007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(0,1)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89007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>
                  <a:effectLst/>
                  <a:latin typeface="Calibri" panose="020F0502020204030204" pitchFamily="34" charset="0"/>
                </a:endParaRPr>
              </a:p>
              <a:p>
                <a:endParaRPr lang="en-US" dirty="0">
                  <a:latin typeface="Calibri" panose="020F0502020204030204" pitchFamily="34" charset="0"/>
                </a:endParaRPr>
              </a:p>
              <a:p>
                <a:endParaRPr lang="en-US" dirty="0">
                  <a:latin typeface="Calibri" panose="020F0502020204030204" pitchFamily="34" charset="0"/>
                </a:endParaRPr>
              </a:p>
              <a:p>
                <a:endParaRPr lang="en-US" dirty="0">
                  <a:latin typeface="Calibri" panose="020F0502020204030204" pitchFamily="34" charset="0"/>
                </a:endParaRPr>
              </a:p>
              <a:p>
                <a:r>
                  <a:rPr lang="en-US" dirty="0" err="1">
                    <a:effectLst/>
                    <a:latin typeface="Calibri" panose="020F0502020204030204" pitchFamily="34" charset="0"/>
                  </a:rPr>
                  <a:t>输入任意值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effectLst/>
                    <a:latin typeface="Calibri" panose="020F0502020204030204" pitchFamily="34" charset="0"/>
                  </a:rPr>
                  <a:t>，输出概率分布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effectLst/>
                  <a:latin typeface="Helvetica" pitchFamily="2" charset="0"/>
                </a:endParaRPr>
              </a:p>
              <a:p>
                <a:pPr lvl="1"/>
                <a:r>
                  <a:rPr lang="en-US" dirty="0" err="1">
                    <a:latin typeface="Calibri" panose="020F0502020204030204" pitchFamily="34" charset="0"/>
                  </a:rPr>
                  <a:t>叫</a:t>
                </a:r>
                <a:r>
                  <a:rPr lang="en-US" dirty="0" err="1">
                    <a:solidFill>
                      <a:srgbClr val="89007E"/>
                    </a:solidFill>
                    <a:effectLst/>
                    <a:latin typeface="Calibri" panose="020F0502020204030204" pitchFamily="34" charset="0"/>
                  </a:rPr>
                  <a:t>“max</a:t>
                </a:r>
                <a:r>
                  <a:rPr lang="en-US" dirty="0">
                    <a:solidFill>
                      <a:srgbClr val="89007E"/>
                    </a:solidFill>
                    <a:effectLst/>
                    <a:latin typeface="Calibri" panose="020F0502020204030204" pitchFamily="34" charset="0"/>
                  </a:rPr>
                  <a:t>”</a:t>
                </a:r>
                <a:r>
                  <a:rPr lang="en-US" dirty="0">
                    <a:latin typeface="Calibri" panose="020F0502020204030204" pitchFamily="34" charset="0"/>
                  </a:rPr>
                  <a:t> </a:t>
                </a:r>
                <a:r>
                  <a:rPr lang="en-US" dirty="0" err="1">
                    <a:latin typeface="Calibri" panose="020F0502020204030204" pitchFamily="34" charset="0"/>
                  </a:rPr>
                  <a:t>是因为最大</a:t>
                </a:r>
                <a:r>
                  <a:rPr lang="en-US" dirty="0">
                    <a:latin typeface="Calibri" panose="020F0502020204030204" pitchFamily="34" charset="0"/>
                  </a:rPr>
                  <a:t> </a:t>
                </a:r>
                <a:r>
                  <a:rPr lang="en-US" dirty="0">
                    <a:effectLst/>
                  </a:rPr>
                  <a:t>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</a:rPr>
                  <a:t>的概率会被放大</a:t>
                </a:r>
              </a:p>
              <a:p>
                <a:pPr lvl="1"/>
                <a:r>
                  <a:rPr lang="en-US" dirty="0" err="1">
                    <a:latin typeface="Calibri" panose="020F0502020204030204" pitchFamily="34" charset="0"/>
                  </a:rPr>
                  <a:t>叫</a:t>
                </a:r>
                <a:r>
                  <a:rPr lang="en-US" dirty="0" err="1">
                    <a:solidFill>
                      <a:srgbClr val="89007E"/>
                    </a:solidFill>
                    <a:effectLst/>
                    <a:latin typeface="Calibri" panose="020F0502020204030204" pitchFamily="34" charset="0"/>
                  </a:rPr>
                  <a:t>“soft</a:t>
                </a:r>
                <a:r>
                  <a:rPr lang="en-US" dirty="0">
                    <a:solidFill>
                      <a:srgbClr val="89007E"/>
                    </a:solidFill>
                    <a:effectLst/>
                    <a:latin typeface="Calibri" panose="020F0502020204030204" pitchFamily="34" charset="0"/>
                  </a:rPr>
                  <a:t>” </a:t>
                </a:r>
                <a:r>
                  <a:rPr lang="en-US" dirty="0" err="1">
                    <a:latin typeface="Calibri" panose="020F0502020204030204" pitchFamily="34" charset="0"/>
                  </a:rPr>
                  <a:t>是因为每个</a:t>
                </a:r>
                <a:r>
                  <a:rPr lang="en-US" dirty="0">
                    <a:effectLst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effectLst/>
                    <a:latin typeface="Calibri" panose="020F0502020204030204" pitchFamily="34" charset="0"/>
                  </a:rPr>
                  <a:t> 都会有一个概率值</a:t>
                </a:r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8F0DCC-1B88-EE44-91CC-B574D04CFF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2299A6A-C464-1044-BD53-CAA8489BA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450" y="2336800"/>
            <a:ext cx="60071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13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8A4D4-CA81-754A-9259-D8E026653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B92"/>
                </a:solidFill>
                <a:latin typeface="Calibri" panose="020F0502020204030204" pitchFamily="34" charset="0"/>
              </a:rPr>
              <a:t>Looking at word vectors</a:t>
            </a:r>
            <a:endParaRPr lang="en-CN" dirty="0">
              <a:solidFill>
                <a:srgbClr val="007B92"/>
              </a:solidFill>
              <a:latin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CF0AC-1792-6B41-9AC8-9C34680B1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B92"/>
                </a:solidFill>
                <a:latin typeface="Calibri" panose="020F0502020204030204" pitchFamily="34" charset="0"/>
                <a:hlinkClick r:id="rId2"/>
              </a:rPr>
              <a:t>https://www.youtube.com/watch?v=rmVRLeJRkl4&amp;list=PLoROMvodv4rMFqRtEuo6SGjY4XbRIVRd4&amp;index=1</a:t>
            </a:r>
            <a:endParaRPr lang="en-US" dirty="0">
              <a:solidFill>
                <a:srgbClr val="007B92"/>
              </a:solidFill>
              <a:latin typeface="Calibri" panose="020F0502020204030204" pitchFamily="34" charset="0"/>
            </a:endParaRPr>
          </a:p>
          <a:p>
            <a:r>
              <a:rPr lang="en-US" altLang="zh-CN" dirty="0">
                <a:solidFill>
                  <a:srgbClr val="007B92"/>
                </a:solidFill>
                <a:latin typeface="Calibri" panose="020F0502020204030204" pitchFamily="34" charset="0"/>
              </a:rPr>
              <a:t>57min</a:t>
            </a:r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96F1EB-7DBF-5D4E-A892-C7EE07501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126" y="2891683"/>
            <a:ext cx="6669748" cy="360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20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2324C-45E9-AB4A-B498-0870D2809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C93"/>
                </a:solidFill>
                <a:effectLst/>
                <a:latin typeface="Helvetica" pitchFamily="2" charset="0"/>
              </a:rPr>
              <a:t>Review: Main idea of word2vec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997A9E-4D6C-BD48-A14F-B2E33D5D1C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effectLst/>
                    <a:latin typeface="Helvetica" pitchFamily="2" charset="0"/>
                  </a:rPr>
                  <a:t>随机初始化一些词向量</a:t>
                </a:r>
              </a:p>
              <a:p>
                <a:endParaRPr lang="en-US" dirty="0">
                  <a:latin typeface="Helvetica" pitchFamily="2" charset="0"/>
                </a:endParaRPr>
              </a:p>
              <a:p>
                <a:r>
                  <a:rPr lang="en-US" dirty="0" err="1">
                    <a:latin typeface="Helvetica" pitchFamily="2" charset="0"/>
                  </a:rPr>
                  <a:t>遍历语料库的每一个位置</a:t>
                </a:r>
                <a:endParaRPr lang="en-US" dirty="0">
                  <a:effectLst/>
                  <a:latin typeface="Helvetica" pitchFamily="2" charset="0"/>
                </a:endParaRPr>
              </a:p>
              <a:p>
                <a:endParaRPr lang="en-US" dirty="0">
                  <a:effectLst/>
                  <a:latin typeface="Helvetica" pitchFamily="2" charset="0"/>
                </a:endParaRPr>
              </a:p>
              <a:p>
                <a:r>
                  <a:rPr lang="en-US" dirty="0" err="1">
                    <a:effectLst/>
                    <a:latin typeface="Helvetica" pitchFamily="2" charset="0"/>
                  </a:rPr>
                  <a:t>计算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89007E"/>
                        </a:solidFill>
                        <a:effectLst/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89007E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89007E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89007E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89007E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89007E"/>
                            </a:solidFill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rgbClr val="89007E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solidFill>
                          <a:srgbClr val="89007E"/>
                        </a:solidFill>
                        <a:effectLst/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89007E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89007E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89007E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89007E"/>
                        </a:solidFill>
                        <a:effectLst/>
                        <a:latin typeface="Cambria Math" panose="02040503050406030204" pitchFamily="18" charset="0"/>
                      </a:rPr>
                      <m:t>;)</m:t>
                    </m:r>
                  </m:oMath>
                </a14:m>
                <a:endParaRPr lang="en-US" dirty="0">
                  <a:effectLst/>
                  <a:latin typeface="Helvetica" pitchFamily="2" charset="0"/>
                </a:endParaRPr>
              </a:p>
              <a:p>
                <a:endParaRPr lang="en-US" dirty="0">
                  <a:latin typeface="Helvetica" pitchFamily="2" charset="0"/>
                </a:endParaRPr>
              </a:p>
              <a:p>
                <a:r>
                  <a:rPr lang="en-US" dirty="0" err="1">
                    <a:latin typeface="Helvetica" pitchFamily="2" charset="0"/>
                  </a:rPr>
                  <a:t>使用反向传播算法更新词向量</a:t>
                </a:r>
                <a:r>
                  <a:rPr lang="zh-CN" altLang="en-US" dirty="0">
                    <a:latin typeface="Helvetica" pitchFamily="2" charset="0"/>
                  </a:rPr>
                  <a:t> </a:t>
                </a:r>
                <a:endParaRPr lang="en-US" altLang="zh-CN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997A9E-4D6C-BD48-A14F-B2E33D5D1C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319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9">
            <a:extLst>
              <a:ext uri="{FF2B5EF4-FFF2-40B4-BE49-F238E27FC236}">
                <a16:creationId xmlns:a16="http://schemas.microsoft.com/office/drawing/2014/main" id="{A4D8C1E5-486F-0E4E-AC24-8231A7D18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340" y="1960799"/>
            <a:ext cx="4875682" cy="17918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326982-7C1B-144B-BCB4-8966D4819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029" y="3887549"/>
            <a:ext cx="2617941" cy="6593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526338-9DDE-F04F-8B8D-C69EAB0B3F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5567" y="1343620"/>
            <a:ext cx="1350995" cy="120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629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02FC0-EE0F-244D-A40E-2A7E17277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C93"/>
                </a:solidFill>
                <a:effectLst/>
                <a:latin typeface="Helvetica" pitchFamily="2" charset="0"/>
              </a:rPr>
              <a:t>Word2vec </a:t>
            </a:r>
            <a:r>
              <a:rPr lang="en-US" dirty="0" err="1">
                <a:solidFill>
                  <a:srgbClr val="007C93"/>
                </a:solidFill>
                <a:effectLst/>
                <a:latin typeface="Helvetica" pitchFamily="2" charset="0"/>
              </a:rPr>
              <a:t>模型的参数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B4489-96F6-C34B-9EEA-63904FD59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3E9C96-1943-4E48-A72D-AD7F97D92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596" y="2728241"/>
            <a:ext cx="3263187" cy="28349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FEF333-E76B-B547-8C72-5CCD8F408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276" y="3429000"/>
            <a:ext cx="3597893" cy="90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C496F-9A1F-CA44-A315-915DFD065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rgbClr val="007C93"/>
                </a:solidFill>
                <a:effectLst/>
                <a:latin typeface="Helvetica" pitchFamily="2" charset="0"/>
              </a:rPr>
              <a:t>词向量可视化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41BEC-4961-C84F-91D5-23DB26B50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相似的词在向量空间更加接近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F42E39-CF52-164B-85E8-D65CA3125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431" y="2372020"/>
            <a:ext cx="6769976" cy="412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6667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CA6CC-17BB-BB40-BCEF-D8CB1985E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C93"/>
                </a:solidFill>
                <a:effectLst/>
                <a:latin typeface="Helvetica" pitchFamily="2" charset="0"/>
              </a:rPr>
              <a:t>Word2vec的更多细节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D7045-8C6E-F14E-99EC-E6E6D1D16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517770" cy="4351338"/>
          </a:xfrm>
        </p:spPr>
        <p:txBody>
          <a:bodyPr>
            <a:normAutofit lnSpcReduction="10000"/>
          </a:bodyPr>
          <a:lstStyle/>
          <a:p>
            <a:r>
              <a:rPr lang="en-US" dirty="0" err="1">
                <a:effectLst/>
                <a:latin typeface="Helvetica" pitchFamily="2" charset="0"/>
              </a:rPr>
              <a:t>为什么一个词有两份词向量</a:t>
            </a:r>
            <a:r>
              <a:rPr lang="zh-CN" altLang="en-US" dirty="0">
                <a:effectLst/>
                <a:latin typeface="Helvetica" pitchFamily="2" charset="0"/>
              </a:rPr>
              <a:t>？</a:t>
            </a:r>
            <a:endParaRPr lang="en-US" dirty="0">
              <a:effectLst/>
              <a:latin typeface="Helvetica" pitchFamily="2" charset="0"/>
            </a:endParaRPr>
          </a:p>
          <a:p>
            <a:pPr lvl="1"/>
            <a:r>
              <a:rPr lang="en-US" dirty="0" err="1">
                <a:effectLst/>
                <a:latin typeface="Helvetica" pitchFamily="2" charset="0"/>
              </a:rPr>
              <a:t>好计算点乘</a:t>
            </a:r>
            <a:r>
              <a:rPr lang="zh-CN" altLang="en-US" dirty="0">
                <a:effectLst/>
                <a:latin typeface="Helvetica" pitchFamily="2" charset="0"/>
              </a:rPr>
              <a:t>，训练好后可以把</a:t>
            </a:r>
            <a:r>
              <a:rPr lang="en-US" altLang="zh-CN" dirty="0">
                <a:effectLst/>
                <a:latin typeface="Helvetica" pitchFamily="2" charset="0"/>
              </a:rPr>
              <a:t>u</a:t>
            </a:r>
            <a:r>
              <a:rPr lang="zh-CN" altLang="en-US" dirty="0">
                <a:effectLst/>
                <a:latin typeface="Helvetica" pitchFamily="2" charset="0"/>
              </a:rPr>
              <a:t>和</a:t>
            </a:r>
            <a:r>
              <a:rPr lang="en-US" altLang="zh-CN" dirty="0">
                <a:effectLst/>
                <a:latin typeface="Helvetica" pitchFamily="2" charset="0"/>
              </a:rPr>
              <a:t>v</a:t>
            </a:r>
            <a:r>
              <a:rPr lang="zh-CN" altLang="en-US" dirty="0">
                <a:effectLst/>
                <a:latin typeface="Helvetica" pitchFamily="2" charset="0"/>
              </a:rPr>
              <a:t>做平均</a:t>
            </a:r>
            <a:endParaRPr lang="en-US" dirty="0">
              <a:effectLst/>
              <a:latin typeface="Helvetica" pitchFamily="2" charset="0"/>
            </a:endParaRPr>
          </a:p>
          <a:p>
            <a:pPr lvl="1"/>
            <a:r>
              <a:rPr lang="en-US" dirty="0" err="1">
                <a:effectLst/>
                <a:latin typeface="Helvetica" pitchFamily="2" charset="0"/>
              </a:rPr>
              <a:t>但是也可以只做一份词向量</a:t>
            </a:r>
            <a:endParaRPr lang="en-US" dirty="0">
              <a:effectLst/>
              <a:latin typeface="Helvetica" pitchFamily="2" charset="0"/>
            </a:endParaRPr>
          </a:p>
          <a:p>
            <a:r>
              <a:rPr lang="en-US" dirty="0">
                <a:effectLst/>
                <a:latin typeface="Helvetica" pitchFamily="2" charset="0"/>
              </a:rPr>
              <a:t>Word</a:t>
            </a:r>
            <a:r>
              <a:rPr lang="en-US" altLang="zh-CN" dirty="0">
                <a:effectLst/>
                <a:latin typeface="Helvetica" pitchFamily="2" charset="0"/>
              </a:rPr>
              <a:t>2vec</a:t>
            </a:r>
            <a:r>
              <a:rPr lang="zh-CN" altLang="en-US" dirty="0">
                <a:effectLst/>
                <a:latin typeface="Helvetica" pitchFamily="2" charset="0"/>
              </a:rPr>
              <a:t>两个变种 </a:t>
            </a:r>
            <a:endParaRPr lang="en-US" altLang="zh-CN" dirty="0">
              <a:effectLst/>
              <a:latin typeface="Helvetica" pitchFamily="2" charset="0"/>
            </a:endParaRPr>
          </a:p>
          <a:p>
            <a:pPr lvl="1"/>
            <a:r>
              <a:rPr lang="en-US" dirty="0">
                <a:effectLst/>
                <a:latin typeface="Helvetica" pitchFamily="2" charset="0"/>
              </a:rPr>
              <a:t>Skip-grams (SG)</a:t>
            </a:r>
            <a:r>
              <a:rPr lang="en-US" dirty="0">
                <a:solidFill>
                  <a:srgbClr val="8B007F"/>
                </a:solidFill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8B007F"/>
                </a:solidFill>
                <a:latin typeface="Helvetica" pitchFamily="2" charset="0"/>
              </a:rPr>
              <a:t>课件里的例子</a:t>
            </a:r>
            <a:endParaRPr lang="en-US" dirty="0">
              <a:solidFill>
                <a:srgbClr val="8B007F"/>
              </a:solidFill>
              <a:latin typeface="Helvetica" pitchFamily="2" charset="0"/>
            </a:endParaRPr>
          </a:p>
          <a:p>
            <a:pPr lvl="1"/>
            <a:r>
              <a:rPr lang="en-US" dirty="0">
                <a:effectLst/>
                <a:latin typeface="Helvetica" pitchFamily="2" charset="0"/>
              </a:rPr>
              <a:t>Continuous Bag of Words (CBOW)</a:t>
            </a:r>
          </a:p>
          <a:p>
            <a:r>
              <a:rPr lang="en-US" dirty="0" err="1">
                <a:effectLst/>
                <a:latin typeface="Helvetica" pitchFamily="2" charset="0"/>
              </a:rPr>
              <a:t>Softmax函数的问题</a:t>
            </a:r>
            <a:r>
              <a:rPr lang="en-US" dirty="0">
                <a:effectLst/>
                <a:latin typeface="Helvetica" pitchFamily="2" charset="0"/>
              </a:rPr>
              <a:t>:</a:t>
            </a:r>
          </a:p>
          <a:p>
            <a:pPr lvl="1"/>
            <a:r>
              <a:rPr lang="en-US" dirty="0" err="1">
                <a:effectLst/>
                <a:latin typeface="Helvetica" pitchFamily="2" charset="0"/>
              </a:rPr>
              <a:t>有很多类的时候</a:t>
            </a:r>
            <a:r>
              <a:rPr lang="zh-CN" altLang="en-US" dirty="0">
                <a:effectLst/>
                <a:latin typeface="Helvetica" pitchFamily="2" charset="0"/>
              </a:rPr>
              <a:t>，分母计算量很大</a:t>
            </a:r>
            <a:endParaRPr lang="en-US" altLang="zh-CN" dirty="0">
              <a:effectLst/>
              <a:latin typeface="Helvetica" pitchFamily="2" charset="0"/>
            </a:endParaRPr>
          </a:p>
          <a:p>
            <a:pPr lvl="1"/>
            <a:r>
              <a:rPr lang="zh-CN" altLang="en-US" dirty="0">
                <a:latin typeface="Helvetica" pitchFamily="2" charset="0"/>
              </a:rPr>
              <a:t>优化方法</a:t>
            </a:r>
            <a:endParaRPr lang="en-US" altLang="zh-CN" dirty="0">
              <a:latin typeface="Helvetica" pitchFamily="2" charset="0"/>
            </a:endParaRPr>
          </a:p>
          <a:p>
            <a:pPr lvl="2"/>
            <a:r>
              <a:rPr lang="en-US" dirty="0">
                <a:effectLst/>
                <a:latin typeface="Helvetica" pitchFamily="2" charset="0"/>
              </a:rPr>
              <a:t>hierarchical </a:t>
            </a:r>
            <a:r>
              <a:rPr lang="en-US" dirty="0" err="1">
                <a:effectLst/>
                <a:latin typeface="Helvetica" pitchFamily="2" charset="0"/>
              </a:rPr>
              <a:t>softmax</a:t>
            </a:r>
            <a:endParaRPr lang="en-US" dirty="0">
              <a:effectLst/>
              <a:latin typeface="Helvetica" pitchFamily="2" charset="0"/>
            </a:endParaRPr>
          </a:p>
          <a:p>
            <a:pPr lvl="2"/>
            <a:r>
              <a:rPr lang="en-US" dirty="0">
                <a:effectLst/>
                <a:latin typeface="Helvetica" pitchFamily="2" charset="0"/>
              </a:rPr>
              <a:t>Negative sampling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C53AA8-5245-0540-9FBA-93157D039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389" y="437307"/>
            <a:ext cx="2356411" cy="28479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0EE277-450A-9840-8322-6FF1372B4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7389" y="3572714"/>
            <a:ext cx="2633211" cy="2907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6F1FB6-BDF0-A149-A9DA-5E12B3C64158}"/>
              </a:ext>
            </a:extLst>
          </p:cNvPr>
          <p:cNvSpPr txBox="1"/>
          <p:nvPr/>
        </p:nvSpPr>
        <p:spPr>
          <a:xfrm>
            <a:off x="7369333" y="18233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Helvetica" pitchFamily="2" charset="0"/>
              </a:rPr>
              <a:t>Skip-grams</a:t>
            </a:r>
            <a:endParaRPr lang="en-C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D5A6C8-CFE9-084F-815B-B78C2994AD09}"/>
              </a:ext>
            </a:extLst>
          </p:cNvPr>
          <p:cNvSpPr txBox="1"/>
          <p:nvPr/>
        </p:nvSpPr>
        <p:spPr>
          <a:xfrm>
            <a:off x="7365660" y="5036111"/>
            <a:ext cx="7052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Helvetica" pitchFamily="2" charset="0"/>
              </a:rPr>
              <a:t>CBOW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601815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C9EF0C-2BA2-694B-9F91-EDF573519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导论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35BB0E-14F5-D94E-AD6B-8D45C528D0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3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824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C4D82-273B-6945-B1AB-67253E4F3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C93"/>
                </a:solidFill>
                <a:effectLst/>
                <a:latin typeface="Helvetica" pitchFamily="2" charset="0"/>
              </a:rPr>
              <a:t>The skip-gram model with negative sampling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1FDD0-1E69-B046-9AAA-59906D1D3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effectLst/>
                <a:latin typeface="Helvetica" pitchFamily="2" charset="0"/>
              </a:rPr>
              <a:t>有很多类的时候</a:t>
            </a:r>
            <a:r>
              <a:rPr lang="zh-CN" altLang="en-US" dirty="0">
                <a:effectLst/>
                <a:latin typeface="Helvetica" pitchFamily="2" charset="0"/>
              </a:rPr>
              <a:t>，分母计算量很大</a:t>
            </a:r>
            <a:endParaRPr lang="en-US" dirty="0">
              <a:effectLst/>
              <a:latin typeface="Helvetica" pitchFamily="2" charset="0"/>
            </a:endParaRPr>
          </a:p>
          <a:p>
            <a:endParaRPr lang="en-US" dirty="0">
              <a:latin typeface="Helvetica" pitchFamily="2" charset="0"/>
            </a:endParaRPr>
          </a:p>
          <a:p>
            <a:endParaRPr lang="en-US" dirty="0">
              <a:effectLst/>
              <a:latin typeface="Helvetica" pitchFamily="2" charset="0"/>
            </a:endParaRPr>
          </a:p>
          <a:p>
            <a:endParaRPr lang="en-US" dirty="0">
              <a:latin typeface="Helvetica" pitchFamily="2" charset="0"/>
            </a:endParaRPr>
          </a:p>
          <a:p>
            <a:r>
              <a:rPr lang="en-CN" dirty="0">
                <a:effectLst/>
                <a:latin typeface="Helvetica" pitchFamily="2" charset="0"/>
              </a:rPr>
              <a:t>因此我们可以使用一种称为</a:t>
            </a:r>
            <a:r>
              <a:rPr lang="en-US" dirty="0">
                <a:solidFill>
                  <a:srgbClr val="8B007F"/>
                </a:solidFill>
                <a:effectLst/>
                <a:latin typeface="Helvetica" pitchFamily="2" charset="0"/>
              </a:rPr>
              <a:t>negative </a:t>
            </a:r>
            <a:r>
              <a:rPr lang="en-US" dirty="0" err="1">
                <a:solidFill>
                  <a:srgbClr val="8B007F"/>
                </a:solidFill>
                <a:effectLst/>
                <a:latin typeface="Helvetica" pitchFamily="2" charset="0"/>
              </a:rPr>
              <a:t>sampling</a:t>
            </a:r>
            <a:r>
              <a:rPr lang="en-US" dirty="0" err="1">
                <a:latin typeface="Helvetica" pitchFamily="2" charset="0"/>
              </a:rPr>
              <a:t>的方法</a:t>
            </a:r>
            <a:endParaRPr lang="en-US" dirty="0">
              <a:latin typeface="Helvetica" pitchFamily="2" charset="0"/>
            </a:endParaRPr>
          </a:p>
          <a:p>
            <a:r>
              <a:rPr lang="en-US" dirty="0">
                <a:effectLst/>
                <a:latin typeface="Helvetica" pitchFamily="2" charset="0"/>
              </a:rPr>
              <a:t>Main idea: </a:t>
            </a:r>
            <a:r>
              <a:rPr lang="en-US" dirty="0" err="1">
                <a:effectLst/>
                <a:latin typeface="Helvetica" pitchFamily="2" charset="0"/>
              </a:rPr>
              <a:t>训练一个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>
                <a:solidFill>
                  <a:srgbClr val="89007E"/>
                </a:solidFill>
                <a:effectLst/>
                <a:latin typeface="Helvetica" pitchFamily="2" charset="0"/>
              </a:rPr>
              <a:t>binary logistic regressio</a:t>
            </a:r>
            <a:r>
              <a:rPr lang="en-US" altLang="zh-CN" dirty="0">
                <a:solidFill>
                  <a:srgbClr val="89007E"/>
                </a:solidFill>
                <a:latin typeface="Helvetica" pitchFamily="2" charset="0"/>
              </a:rPr>
              <a:t>n</a:t>
            </a:r>
            <a:r>
              <a:rPr lang="zh-CN" altLang="en-US" dirty="0">
                <a:solidFill>
                  <a:srgbClr val="89007E"/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89007E"/>
                </a:solidFill>
                <a:latin typeface="Helvetica" pitchFamily="2" charset="0"/>
              </a:rPr>
              <a:t>model</a:t>
            </a:r>
            <a:r>
              <a:rPr lang="en-US" dirty="0">
                <a:solidFill>
                  <a:srgbClr val="89007E"/>
                </a:solidFill>
                <a:effectLst/>
                <a:latin typeface="Helvetica" pitchFamily="2" charset="0"/>
              </a:rPr>
              <a:t> between</a:t>
            </a:r>
          </a:p>
          <a:p>
            <a:pPr lvl="1"/>
            <a:r>
              <a:rPr lang="en-US" dirty="0">
                <a:solidFill>
                  <a:srgbClr val="89007E"/>
                </a:solidFill>
                <a:effectLst/>
                <a:latin typeface="Helvetica" pitchFamily="2" charset="0"/>
              </a:rPr>
              <a:t>a true pair </a:t>
            </a:r>
            <a:r>
              <a:rPr lang="en-US" dirty="0">
                <a:effectLst/>
                <a:latin typeface="Helvetica" pitchFamily="2" charset="0"/>
              </a:rPr>
              <a:t>(center word and</a:t>
            </a:r>
            <a:r>
              <a:rPr lang="zh-CN" altLang="en-US" dirty="0">
                <a:effectLst/>
                <a:latin typeface="Helvetica" pitchFamily="2" charset="0"/>
              </a:rPr>
              <a:t> </a:t>
            </a:r>
            <a:r>
              <a:rPr lang="en-US" dirty="0">
                <a:effectLst/>
                <a:latin typeface="Helvetica" pitchFamily="2" charset="0"/>
              </a:rPr>
              <a:t>a word in its context window) </a:t>
            </a:r>
          </a:p>
          <a:p>
            <a:pPr lvl="1"/>
            <a:r>
              <a:rPr lang="en-US" dirty="0">
                <a:solidFill>
                  <a:srgbClr val="89007E"/>
                </a:solidFill>
                <a:effectLst/>
                <a:latin typeface="Helvetica" pitchFamily="2" charset="0"/>
              </a:rPr>
              <a:t>several “noise” pairs </a:t>
            </a:r>
            <a:r>
              <a:rPr lang="en-US" dirty="0">
                <a:effectLst/>
                <a:latin typeface="Helvetica" pitchFamily="2" charset="0"/>
              </a:rPr>
              <a:t>(the center word paired with</a:t>
            </a:r>
            <a:r>
              <a:rPr lang="zh-CN" altLang="en-US" dirty="0">
                <a:effectLst/>
                <a:latin typeface="Helvetica" pitchFamily="2" charset="0"/>
              </a:rPr>
              <a:t> </a:t>
            </a:r>
            <a:r>
              <a:rPr lang="en-US" dirty="0">
                <a:effectLst/>
                <a:latin typeface="Helvetica" pitchFamily="2" charset="0"/>
              </a:rPr>
              <a:t>a random word</a:t>
            </a:r>
            <a:r>
              <a:rPr lang="zh-CN" altLang="en-US" dirty="0">
                <a:effectLst/>
                <a:latin typeface="Helvetica" pitchFamily="2" charset="0"/>
              </a:rPr>
              <a:t>）</a:t>
            </a:r>
            <a:endParaRPr lang="en-US" dirty="0">
              <a:effectLst/>
              <a:latin typeface="Helvetica" pitchFamily="2" charset="0"/>
            </a:endParaRPr>
          </a:p>
          <a:p>
            <a:endParaRPr lang="en-US" dirty="0">
              <a:effectLst/>
              <a:latin typeface="Helvetica" pitchFamily="2" charset="0"/>
            </a:endParaRPr>
          </a:p>
          <a:p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118F4-F7D8-9F4F-92D4-B118665C6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495" y="2291588"/>
            <a:ext cx="5290645" cy="121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66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0A279-B2D8-9149-AAE9-EE8736116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C93"/>
                </a:solidFill>
                <a:effectLst/>
                <a:latin typeface="Helvetica" pitchFamily="2" charset="0"/>
              </a:rPr>
              <a:t>The skip-gram model with negative sampling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42DC5-940C-7D4A-916D-304716526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effectLst/>
                <a:latin typeface="Helvetica" pitchFamily="2" charset="0"/>
              </a:rPr>
              <a:t>目标函数</a:t>
            </a:r>
            <a:r>
              <a:rPr lang="en-US" dirty="0">
                <a:effectLst/>
                <a:latin typeface="Helvetica" pitchFamily="2" charset="0"/>
              </a:rPr>
              <a:t> (maximize):</a:t>
            </a:r>
          </a:p>
          <a:p>
            <a:endParaRPr lang="en-US" dirty="0">
              <a:latin typeface="Helvetica" pitchFamily="2" charset="0"/>
            </a:endParaRPr>
          </a:p>
          <a:p>
            <a:endParaRPr lang="en-US" dirty="0">
              <a:effectLst/>
              <a:latin typeface="Helvetica" pitchFamily="2" charset="0"/>
            </a:endParaRP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>
                <a:effectLst/>
                <a:latin typeface="Helvetica" pitchFamily="2" charset="0"/>
              </a:rPr>
              <a:t>The logistic/sigmoid function:</a:t>
            </a:r>
          </a:p>
          <a:p>
            <a:r>
              <a:rPr lang="en-US" dirty="0" err="1">
                <a:solidFill>
                  <a:srgbClr val="89007E"/>
                </a:solidFill>
                <a:effectLst/>
                <a:latin typeface="Helvetica" pitchFamily="2" charset="0"/>
              </a:rPr>
              <a:t>最大化第一项</a:t>
            </a:r>
            <a:r>
              <a:rPr lang="zh-CN" altLang="en-US" dirty="0">
                <a:effectLst/>
                <a:latin typeface="Helvetica" pitchFamily="2" charset="0"/>
              </a:rPr>
              <a:t>（</a:t>
            </a:r>
            <a:r>
              <a:rPr lang="en-US" altLang="zh-CN" dirty="0">
                <a:effectLst/>
                <a:latin typeface="Helvetica" pitchFamily="2" charset="0"/>
              </a:rPr>
              <a:t>true</a:t>
            </a:r>
            <a:r>
              <a:rPr lang="zh-CN" altLang="en-US" dirty="0">
                <a:effectLst/>
                <a:latin typeface="Helvetica" pitchFamily="2" charset="0"/>
              </a:rPr>
              <a:t> </a:t>
            </a:r>
            <a:r>
              <a:rPr lang="en-US" altLang="zh-CN" dirty="0">
                <a:effectLst/>
                <a:latin typeface="Helvetica" pitchFamily="2" charset="0"/>
              </a:rPr>
              <a:t>pair</a:t>
            </a:r>
            <a:r>
              <a:rPr lang="zh-CN" altLang="en-US" dirty="0">
                <a:effectLst/>
                <a:latin typeface="Helvetica" pitchFamily="2" charset="0"/>
              </a:rPr>
              <a:t>）</a:t>
            </a:r>
            <a:r>
              <a:rPr lang="en-US" dirty="0">
                <a:effectLst/>
                <a:latin typeface="Helvetica" pitchFamily="2" charset="0"/>
              </a:rPr>
              <a:t> </a:t>
            </a:r>
          </a:p>
          <a:p>
            <a:r>
              <a:rPr lang="en-US" dirty="0" err="1">
                <a:solidFill>
                  <a:srgbClr val="89007E"/>
                </a:solidFill>
                <a:latin typeface="Helvetica" pitchFamily="2" charset="0"/>
              </a:rPr>
              <a:t>最小化第二项</a:t>
            </a:r>
            <a:r>
              <a:rPr lang="zh-CN" altLang="en-US" dirty="0">
                <a:latin typeface="Helvetica" pitchFamily="2" charset="0"/>
              </a:rPr>
              <a:t>（</a:t>
            </a:r>
            <a:r>
              <a:rPr lang="en-US" altLang="zh-CN" dirty="0">
                <a:latin typeface="Helvetica" pitchFamily="2" charset="0"/>
              </a:rPr>
              <a:t>negative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pair</a:t>
            </a:r>
            <a:r>
              <a:rPr lang="zh-CN" altLang="en-US" dirty="0">
                <a:latin typeface="Helvetica" pitchFamily="2" charset="0"/>
              </a:rPr>
              <a:t>）</a:t>
            </a:r>
            <a:endParaRPr lang="en-US" dirty="0">
              <a:effectLst/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569CDE-650B-6E4A-B5BE-D5F4129DD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841" y="2206233"/>
            <a:ext cx="8965324" cy="12227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FC8112-B656-684A-8FEA-3A49C10D1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614" y="3809608"/>
            <a:ext cx="2305050" cy="5535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6BBE36-C3AB-4D48-B00C-7780A2384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9108" y="3429000"/>
            <a:ext cx="2739698" cy="18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391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B33E00-5C8A-124C-89AC-6F85FC1B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Glove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9DF6C8-9413-2C42-8A68-418204D59D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74952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EF671E-2F74-9443-BC5E-E2D2036B9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Glove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BB5DD0-FFEA-6147-8368-2CAB19684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Pennington J, </a:t>
            </a:r>
            <a:r>
              <a:rPr lang="en-US" dirty="0" err="1">
                <a:solidFill>
                  <a:srgbClr val="0070C0"/>
                </a:solidFill>
              </a:rPr>
              <a:t>Socher</a:t>
            </a:r>
            <a:r>
              <a:rPr lang="en-US" dirty="0">
                <a:solidFill>
                  <a:srgbClr val="0070C0"/>
                </a:solidFill>
              </a:rPr>
              <a:t> R, Manning C D. Glove: Global vectors for word representation[C]//Proceedings of the 2014 conference on empirical methods in natural language processing (EMNLP). 2014: 1532-1543.</a:t>
            </a:r>
            <a:endParaRPr lang="en-US" sz="3600" dirty="0">
              <a:solidFill>
                <a:srgbClr val="0070C0"/>
              </a:solidFill>
            </a:endParaRPr>
          </a:p>
          <a:p>
            <a:endParaRPr lang="en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2BBC9F-F561-364A-B65F-22E294CEE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562" y="3669795"/>
            <a:ext cx="7216335" cy="250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07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BC06E-40C9-4540-8EB6-BFB84326E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7C93"/>
                </a:solidFill>
                <a:latin typeface="Helvetica" pitchFamily="2" charset="0"/>
              </a:rPr>
              <a:t>基于窗口的共现矩阵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F1D30-6EF9-BF47-BFBB-61AA838C6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Helvetica" pitchFamily="2" charset="0"/>
              </a:rPr>
              <a:t>窗口大小</a:t>
            </a:r>
            <a:r>
              <a:rPr lang="en-US" altLang="zh-CN" dirty="0">
                <a:latin typeface="Helvetica" pitchFamily="2" charset="0"/>
              </a:rPr>
              <a:t>=</a:t>
            </a:r>
            <a:r>
              <a:rPr lang="en-US" dirty="0">
                <a:effectLst/>
                <a:latin typeface="Helvetica" pitchFamily="2" charset="0"/>
              </a:rPr>
              <a:t>1 (more common: 5–10)</a:t>
            </a:r>
          </a:p>
          <a:p>
            <a:r>
              <a:rPr lang="en-US" dirty="0" err="1">
                <a:effectLst/>
                <a:latin typeface="Helvetica" pitchFamily="2" charset="0"/>
              </a:rPr>
              <a:t>对称</a:t>
            </a:r>
            <a:r>
              <a:rPr lang="en-US" dirty="0">
                <a:effectLst/>
                <a:latin typeface="Helvetica" pitchFamily="2" charset="0"/>
              </a:rPr>
              <a:t> (irrelevant whether left or right context)</a:t>
            </a:r>
          </a:p>
          <a:p>
            <a:r>
              <a:rPr lang="en-US" dirty="0">
                <a:effectLst/>
                <a:latin typeface="Helvetica" pitchFamily="2" charset="0"/>
              </a:rPr>
              <a:t>Example corpus:</a:t>
            </a:r>
          </a:p>
          <a:p>
            <a:pPr lvl="1"/>
            <a:r>
              <a:rPr lang="en-US" dirty="0">
                <a:solidFill>
                  <a:srgbClr val="89007E"/>
                </a:solidFill>
                <a:effectLst/>
                <a:latin typeface="Helvetica" pitchFamily="2" charset="0"/>
              </a:rPr>
              <a:t>I like deep learning</a:t>
            </a:r>
          </a:p>
          <a:p>
            <a:pPr lvl="1"/>
            <a:r>
              <a:rPr lang="en-US" dirty="0">
                <a:solidFill>
                  <a:srgbClr val="89007E"/>
                </a:solidFill>
                <a:effectLst/>
                <a:latin typeface="Helvetica" pitchFamily="2" charset="0"/>
              </a:rPr>
              <a:t>I like NLP</a:t>
            </a:r>
          </a:p>
          <a:p>
            <a:pPr lvl="1"/>
            <a:r>
              <a:rPr lang="en-US" dirty="0">
                <a:solidFill>
                  <a:srgbClr val="89007E"/>
                </a:solidFill>
                <a:effectLst/>
                <a:latin typeface="Helvetica" pitchFamily="2" charset="0"/>
              </a:rPr>
              <a:t>I enjoy flying</a:t>
            </a:r>
          </a:p>
          <a:p>
            <a:endParaRPr lang="en-US" dirty="0">
              <a:effectLst/>
              <a:latin typeface="Helvetica" pitchFamily="2" charset="0"/>
            </a:endParaRPr>
          </a:p>
          <a:p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053569-5DC9-2E41-808F-6FB4FCED2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468" y="2946705"/>
            <a:ext cx="6459045" cy="306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183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AE6CAB-1C0B-F64A-804D-7D5777E76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﻿Co-occurrence Probability</a:t>
            </a:r>
            <a:r>
              <a:rPr lang="zh-CN" altLang="en-US" dirty="0"/>
              <a:t> </a:t>
            </a:r>
            <a:r>
              <a:rPr lang="en-US" altLang="zh-CN" dirty="0"/>
              <a:t>and Ratio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E2BEA51-A42F-1F45-8B9C-F99A44F114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𝑖𝑐𝑒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𝑖𝑐𝑒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𝑖𝑐𝑒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𝑠𝑡𝑒𝑎𝑚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𝑠𝑡𝑒𝑎𝑚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𝑠𝑡𝑒𝑎𝑚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𝑟𝑎𝑡𝑖𝑜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𝑖𝑐𝑒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𝑠𝑡𝑒𝑎𝑚</m:t>
                            </m:r>
                          </m:e>
                        </m:d>
                      </m:den>
                    </m:f>
                  </m:oMath>
                </a14:m>
                <a:r>
                  <a:rPr lang="zh-CN" altLang="en-US" dirty="0"/>
                  <a:t>，</a:t>
                </a:r>
                <a:r>
                  <a:rPr lang="en-US" altLang="zh-CN" dirty="0"/>
                  <a:t>solid</a:t>
                </a:r>
                <a:r>
                  <a:rPr lang="zh-CN" altLang="en-US" dirty="0"/>
                  <a:t>和分子</a:t>
                </a:r>
                <a:r>
                  <a:rPr lang="en-US" altLang="zh-CN" dirty="0"/>
                  <a:t>ice</a:t>
                </a:r>
                <a:r>
                  <a:rPr lang="zh-CN" altLang="en-US" dirty="0"/>
                  <a:t>相关，所以</a:t>
                </a:r>
                <a:r>
                  <a:rPr lang="en-US" altLang="zh-CN" dirty="0"/>
                  <a:t>ratio</a:t>
                </a:r>
                <a:r>
                  <a:rPr lang="zh-CN" altLang="en-US" dirty="0"/>
                  <a:t>很大；</a:t>
                </a:r>
                <a:r>
                  <a:rPr lang="en-US" altLang="zh-CN" dirty="0"/>
                  <a:t>gas</a:t>
                </a:r>
                <a:r>
                  <a:rPr lang="zh-CN" altLang="en-US" dirty="0"/>
                  <a:t>和分母</a:t>
                </a:r>
                <a:r>
                  <a:rPr lang="en-US" altLang="zh-CN" dirty="0"/>
                  <a:t>steam</a:t>
                </a:r>
                <a:r>
                  <a:rPr lang="zh-CN" altLang="en-US" dirty="0"/>
                  <a:t>相关，所以</a:t>
                </a:r>
                <a:r>
                  <a:rPr lang="en-US" altLang="zh-CN" dirty="0"/>
                  <a:t>ratio</a:t>
                </a:r>
                <a:r>
                  <a:rPr lang="zh-CN" altLang="en-US" dirty="0"/>
                  <a:t>很小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E2BEA51-A42F-1F45-8B9C-F99A44F114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AE20E81-AAAD-264A-AD5D-8158D1391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480931"/>
            <a:ext cx="10388600" cy="2133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7F96BA-32C3-044B-B121-7DB5AF299A23}"/>
              </a:ext>
            </a:extLst>
          </p:cNvPr>
          <p:cNvSpPr/>
          <p:nvPr/>
        </p:nvSpPr>
        <p:spPr>
          <a:xfrm>
            <a:off x="4270917" y="6055112"/>
            <a:ext cx="1148576" cy="4572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8423EC-C4FB-964E-89B3-04375DD5E54B}"/>
              </a:ext>
            </a:extLst>
          </p:cNvPr>
          <p:cNvSpPr/>
          <p:nvPr/>
        </p:nvSpPr>
        <p:spPr>
          <a:xfrm>
            <a:off x="5839522" y="6059469"/>
            <a:ext cx="1509132" cy="4572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1220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EC844-2852-904A-A553-BF3E66614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目标函数的推导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A93055-DC39-6F44-83E7-7379730651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     (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err="1"/>
                  <a:t>表示词</a:t>
                </a:r>
                <a:r>
                  <a:rPr lang="en-US" dirty="0" err="1">
                    <a:solidFill>
                      <a:srgbClr val="FF0000"/>
                    </a:solidFill>
                  </a:rPr>
                  <a:t>i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，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j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，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k</a:t>
                </a:r>
                <a:r>
                  <a:rPr lang="zh-CN" altLang="en-US" dirty="0"/>
                  <a:t>的词向量，是我们要学习的东西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是词</a:t>
                </a:r>
                <a:r>
                  <a:rPr lang="en-US" dirty="0" err="1">
                    <a:solidFill>
                      <a:srgbClr val="FF0000"/>
                    </a:solidFill>
                  </a:rPr>
                  <a:t>k和i</a:t>
                </a:r>
                <a:r>
                  <a:rPr lang="en-US" dirty="0" err="1"/>
                  <a:t>的共现概率</a:t>
                </a:r>
                <a:r>
                  <a:rPr lang="zh-CN" altLang="en-US" dirty="0"/>
                  <a:t>，是从数据中统计出来的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是词</a:t>
                </a:r>
                <a:r>
                  <a:rPr lang="en-US" dirty="0" err="1">
                    <a:solidFill>
                      <a:srgbClr val="FF0000"/>
                    </a:solidFill>
                  </a:rPr>
                  <a:t>k和j</a:t>
                </a:r>
                <a:r>
                  <a:rPr lang="en-US" dirty="0" err="1"/>
                  <a:t>的共现概率</a:t>
                </a:r>
                <a:r>
                  <a:rPr lang="zh-CN" altLang="en-US" dirty="0"/>
                  <a:t>，也是从数据中统计出来的</a:t>
                </a:r>
                <a:endParaRPr lang="en-US" dirty="0"/>
              </a:p>
              <a:p>
                <a:r>
                  <a:rPr lang="zh-CN" altLang="en-US" dirty="0"/>
                  <a:t>我们的目标是构造一个函数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zh-CN" dirty="0"/>
                  <a:t>, </a:t>
                </a:r>
                <a:r>
                  <a:rPr lang="zh-CN" altLang="en-US" dirty="0"/>
                  <a:t>该函数可以表达如下的映射关系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A93055-DC39-6F44-83E7-7379730651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23767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EC844-2852-904A-A553-BF3E66614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目标函数的推导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A93055-DC39-6F44-83E7-7379730651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</m:den>
                    </m:f>
                    <m:r>
                      <m:rPr>
                        <m:nor/>
                      </m:rPr>
                      <a:rPr lang="zh-CN" altLang="en-US" dirty="0">
                        <a:solidFill>
                          <a:srgbClr val="0070C0"/>
                        </a:solidFill>
                      </a:rPr>
                      <m:t> </m:t>
                    </m:r>
                    <m:r>
                      <a:rPr lang="zh-CN" altLang="en-US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    (1)</m:t>
                    </m:r>
                  </m:oMath>
                </a14:m>
                <a:endParaRPr lang="en-US" altLang="zh-CN" dirty="0">
                  <a:solidFill>
                    <a:srgbClr val="0070C0"/>
                  </a:solidFill>
                </a:endParaRPr>
              </a:p>
              <a:p>
                <a:r>
                  <a:rPr lang="zh-CN" altLang="en-US" dirty="0"/>
                  <a:t>从公式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zh-CN" altLang="en-US" dirty="0"/>
                  <a:t>的右侧可以看出，它表示两个概率的比例差，因此左侧也可以表示两个向量的差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</m:den>
                    </m:f>
                    <m:r>
                      <m:rPr>
                        <m:nor/>
                      </m:rPr>
                      <a:rPr lang="zh-CN" altLang="en-US" dirty="0">
                        <a:solidFill>
                          <a:srgbClr val="0070C0"/>
                        </a:solidFill>
                      </a:rPr>
                      <m:t> </m:t>
                    </m:r>
                    <m:r>
                      <a:rPr lang="zh-CN" altLang="en-US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    (</m:t>
                    </m:r>
                    <m:r>
                      <a:rPr lang="en-US" altLang="zh-CN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rgbClr val="0070C0"/>
                  </a:solidFill>
                </a:endParaRPr>
              </a:p>
              <a:p>
                <a:r>
                  <a:rPr lang="zh-CN" altLang="en-US" dirty="0"/>
                  <a:t>公式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的右侧是一个标量，而左侧是一个向量，所以左侧也需要被转化为一个标量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b/>
                              <m:sup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</m:den>
                    </m:f>
                    <m:r>
                      <m:rPr>
                        <m:nor/>
                      </m:rPr>
                      <a:rPr lang="zh-CN" altLang="en-US" dirty="0">
                        <a:solidFill>
                          <a:srgbClr val="0070C0"/>
                        </a:solidFill>
                      </a:rPr>
                      <m:t> </m:t>
                    </m:r>
                    <m:r>
                      <a:rPr lang="zh-CN" altLang="en-US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    (</m:t>
                    </m:r>
                    <m:r>
                      <a:rPr lang="en-US" altLang="zh-CN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rgbClr val="0070C0"/>
                  </a:solidFill>
                </a:endParaRP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A93055-DC39-6F44-83E7-7379730651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585" r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3463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EC844-2852-904A-A553-BF3E66614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目标函数的推导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A93055-DC39-6F44-83E7-7379730651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altLang="zh-CN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(3)</m:t>
                    </m:r>
                  </m:oMath>
                </a14:m>
                <a:endParaRPr lang="en-US" altLang="zh-CN" dirty="0">
                  <a:solidFill>
                    <a:srgbClr val="0070C0"/>
                  </a:solidFill>
                </a:endParaRPr>
              </a:p>
              <a:p>
                <a:r>
                  <a:rPr lang="zh-CN" altLang="en-US" dirty="0"/>
                  <a:t>左边是差，右边是商，所以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zh-CN" altLang="en-US" dirty="0"/>
                  <a:t>可以变成</a:t>
                </a:r>
                <a:r>
                  <a:rPr lang="en-US" altLang="zh-CN" dirty="0" err="1"/>
                  <a:t>exp</a:t>
                </a:r>
                <a:r>
                  <a:rPr lang="zh-CN" altLang="en-US" dirty="0"/>
                  <a:t>，这样左边也是商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altLang="zh-CN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zh-CN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rgbClr val="0070C0"/>
                  </a:solidFill>
                </a:endParaRPr>
              </a:p>
              <a:p>
                <a:r>
                  <a:rPr lang="zh-CN" altLang="en-US" dirty="0"/>
                  <a:t>现在只需要让公式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(4)</m:t>
                    </m:r>
                  </m:oMath>
                </a14:m>
                <a:r>
                  <a:rPr lang="zh-CN" altLang="en-US" dirty="0"/>
                  <a:t>的分子分母分别相等，等式就可以成立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zh-CN" alt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en-US" altLang="zh-CN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5.1</m:t>
                    </m:r>
                    <m:r>
                      <a:rPr lang="en-US" altLang="zh-CN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rgbClr val="0070C0"/>
                  </a:solidFill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j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zh-CN" alt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       </m:t>
                    </m:r>
                    <m:r>
                      <a:rPr lang="en-US" altLang="zh-CN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5.2</m:t>
                    </m:r>
                    <m:r>
                      <a:rPr lang="en-US" altLang="zh-CN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rgbClr val="0070C0"/>
                  </a:solidFill>
                </a:endParaRPr>
              </a:p>
              <a:p>
                <a:r>
                  <a:rPr lang="zh-CN" altLang="en-US" dirty="0"/>
                  <a:t>公式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(5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.1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5.2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的形式是统一的，所以只需要看其中一个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A93055-DC39-6F44-83E7-7379730651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92" b="-2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74298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E8C71-CBFC-1742-99ED-E9D90BA86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目标函数的推导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7A1872-B15D-CE41-B88E-F9EF81F456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zh-CN" alt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altLang="zh-CN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(5)</m:t>
                    </m:r>
                  </m:oMath>
                </a14:m>
                <a:endParaRPr lang="en-US" altLang="zh-CN" dirty="0">
                  <a:solidFill>
                    <a:srgbClr val="0070C0"/>
                  </a:solidFill>
                </a:endParaRPr>
              </a:p>
              <a:p>
                <a:r>
                  <a:rPr lang="zh-CN" altLang="en-US" dirty="0"/>
                  <a:t>公式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(5)</m:t>
                    </m:r>
                  </m:oMath>
                </a14:m>
                <a:r>
                  <a:rPr lang="en-US" dirty="0"/>
                  <a:t>两边取对数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altLang="zh-CN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altLang="zh-CN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r>
                  <a:rPr lang="zh-CN" altLang="en-US" dirty="0"/>
                  <a:t>因为左侧满足对称性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  <m:sup>
                            <m: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zh-CN" altLang="en-US" dirty="0"/>
                  <a:t>但是右侧不满足对称性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r>
                  <a:rPr lang="en-US" dirty="0"/>
                  <a:t>于是作者修改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为两个偏置项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来解决对称性问题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070C0"/>
                    </a:solidFill>
                  </a:rPr>
                  <a:t>，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---&gt;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altLang="zh-CN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altLang="zh-CN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7A1872-B15D-CE41-B88E-F9EF81F456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b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4339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01293-5B3D-C943-839D-60A00B8CE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什么是自然语言处理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A0C58-3E16-2F41-B3B7-A04F93691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1026" name="Picture 2" descr="联络中心的自然语言处理 （NLP）">
            <a:extLst>
              <a:ext uri="{FF2B5EF4-FFF2-40B4-BE49-F238E27FC236}">
                <a16:creationId xmlns:a16="http://schemas.microsoft.com/office/drawing/2014/main" id="{70FFA5A6-BC17-CA4F-A7D6-45448348D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063" y="1825625"/>
            <a:ext cx="7841580" cy="409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5616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E8C71-CBFC-1742-99ED-E9D90BA86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目标函数的推导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7A1872-B15D-CE41-B88E-F9EF81F456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altLang="zh-CN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altLang="zh-CN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r>
                  <a:rPr lang="zh-CN" altLang="en-US" dirty="0"/>
                  <a:t>观察公式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(7)</m:t>
                    </m:r>
                  </m:oMath>
                </a14:m>
                <a:r>
                  <a:rPr lang="zh-CN" altLang="en-US" dirty="0"/>
                  <a:t>，右侧是从数据中统计出来的词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的共现次数，左侧是要学习的词向量和偏置</a:t>
                </a:r>
                <a:endParaRPr lang="en-US" altLang="zh-CN" dirty="0"/>
              </a:p>
              <a:p>
                <a:r>
                  <a:rPr lang="zh-CN" altLang="en-US" dirty="0"/>
                  <a:t>于是我们提出如下目标函数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    (8)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zh-CN" altLang="en-US" dirty="0"/>
                  <a:t>这是一个平方误差损失</a:t>
                </a:r>
                <a:endParaRPr lang="en-US" altLang="zh-CN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7A1872-B15D-CE41-B88E-F9EF81F456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116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74166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E8C71-CBFC-1742-99ED-E9D90BA86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目标函数的推导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7A1872-B15D-CE41-B88E-F9EF81F456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54316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/>
                  <a:t>实际中，作者使用如下目标函数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1,       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altLang="zh-CN" dirty="0"/>
              </a:p>
              <a:p>
                <a:r>
                  <a:rPr lang="zh-CN" altLang="en-US" dirty="0"/>
                  <a:t>作者希望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如果两个词没有共现， 那么他们应该不参与损失计算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两个词共现次数越多，对于目标函数的影响越大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但我们也不希望这个权重过大</a:t>
                </a:r>
                <a:r>
                  <a:rPr lang="en-US" dirty="0"/>
                  <a:t>，</a:t>
                </a:r>
                <a:r>
                  <a:rPr lang="zh-CN" altLang="en-US" dirty="0"/>
                  <a:t>当到达一定程度之后应该不再增加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7A1872-B15D-CE41-B88E-F9EF81F456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54316"/>
              </a:xfrm>
              <a:blipFill>
                <a:blip r:embed="rId2"/>
                <a:stretch>
                  <a:fillRect l="-3016" t="-25641" b="-1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8EEB6EB-3487-9B41-B5EA-926D9E0BF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9811" y="365125"/>
            <a:ext cx="4090616" cy="24171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2A732A-6DF8-5544-BE82-7B5C386F50F9}"/>
              </a:ext>
            </a:extLst>
          </p:cNvPr>
          <p:cNvSpPr/>
          <p:nvPr/>
        </p:nvSpPr>
        <p:spPr>
          <a:xfrm>
            <a:off x="10010272" y="1973095"/>
            <a:ext cx="704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= 100</a:t>
            </a:r>
          </a:p>
        </p:txBody>
      </p:sp>
    </p:spTree>
    <p:extLst>
      <p:ext uri="{BB962C8B-B14F-4D97-AF65-F5344CB8AC3E}">
        <p14:creationId xmlns:p14="http://schemas.microsoft.com/office/powerpoint/2010/main" val="7223750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3DADE-1886-4640-B8AD-A3D338171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Pretrained</a:t>
            </a:r>
            <a:r>
              <a:rPr lang="zh-CN" altLang="en-US" dirty="0"/>
              <a:t> </a:t>
            </a:r>
            <a:r>
              <a:rPr lang="en-US" altLang="zh-CN" dirty="0"/>
              <a:t>Glove</a:t>
            </a:r>
            <a:r>
              <a:rPr lang="zh-CN" altLang="en-US" dirty="0"/>
              <a:t> </a:t>
            </a:r>
            <a:r>
              <a:rPr lang="en-US" altLang="zh-CN" dirty="0"/>
              <a:t>Embeddings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6F5E2-A781-3145-B648-DBFB631F1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DB6E42-558A-6D48-80D7-B4F7C7D79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544" y="1485106"/>
            <a:ext cx="10632912" cy="537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741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624324-6FEA-644F-827B-7E1C39DBA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词向量的评价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0B0956-F318-CE46-9C63-3F9866C8DC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599841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D8F726-D0A8-E646-B6B4-520359E95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两种方式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0DA563-2F8B-DE4A-8B34-9E281F08B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89007E"/>
                </a:solidFill>
                <a:effectLst/>
                <a:latin typeface="Helvetica" pitchFamily="2" charset="0"/>
              </a:rPr>
              <a:t>Intrinsic</a:t>
            </a:r>
            <a:r>
              <a:rPr lang="zh-CN" altLang="en-US" dirty="0">
                <a:effectLst/>
                <a:latin typeface="Helvetica" pitchFamily="2" charset="0"/>
              </a:rPr>
              <a:t> 内部评价</a:t>
            </a:r>
            <a:r>
              <a:rPr lang="en-US" dirty="0">
                <a:effectLst/>
                <a:latin typeface="Helvetica" pitchFamily="2" charset="0"/>
              </a:rPr>
              <a:t>:</a:t>
            </a:r>
          </a:p>
          <a:p>
            <a:pPr lvl="1"/>
            <a:r>
              <a:rPr lang="en-US" dirty="0" err="1">
                <a:effectLst/>
                <a:latin typeface="Helvetica" pitchFamily="2" charset="0"/>
              </a:rPr>
              <a:t>使用一个</a:t>
            </a:r>
            <a:r>
              <a:rPr lang="en-US" dirty="0" err="1">
                <a:solidFill>
                  <a:srgbClr val="89007E"/>
                </a:solidFill>
                <a:effectLst/>
                <a:latin typeface="Helvetica" pitchFamily="2" charset="0"/>
              </a:rPr>
              <a:t>仿真</a:t>
            </a:r>
            <a:r>
              <a:rPr lang="en-US" dirty="0" err="1">
                <a:effectLst/>
                <a:latin typeface="Helvetica" pitchFamily="2" charset="0"/>
              </a:rPr>
              <a:t>任务评价</a:t>
            </a:r>
            <a:endParaRPr lang="en-US" dirty="0">
              <a:effectLst/>
              <a:latin typeface="Helvetica" pitchFamily="2" charset="0"/>
            </a:endParaRPr>
          </a:p>
          <a:p>
            <a:r>
              <a:rPr lang="en-US" dirty="0">
                <a:solidFill>
                  <a:srgbClr val="89007E"/>
                </a:solidFill>
                <a:effectLst/>
                <a:latin typeface="Helvetica" pitchFamily="2" charset="0"/>
              </a:rPr>
              <a:t>Extrinsic</a:t>
            </a:r>
            <a:r>
              <a:rPr lang="zh-CN" altLang="en-US" dirty="0">
                <a:effectLst/>
                <a:latin typeface="Helvetica" pitchFamily="2" charset="0"/>
              </a:rPr>
              <a:t> 外部评价</a:t>
            </a:r>
            <a:r>
              <a:rPr lang="en-US" dirty="0">
                <a:effectLst/>
                <a:latin typeface="Helvetica" pitchFamily="2" charset="0"/>
              </a:rPr>
              <a:t>:</a:t>
            </a:r>
          </a:p>
          <a:p>
            <a:pPr lvl="1"/>
            <a:r>
              <a:rPr lang="en-CN" dirty="0">
                <a:effectLst/>
                <a:latin typeface="Helvetica" pitchFamily="2" charset="0"/>
              </a:rPr>
              <a:t>使用一个</a:t>
            </a:r>
            <a:r>
              <a:rPr lang="en-CN" dirty="0">
                <a:solidFill>
                  <a:srgbClr val="89007E"/>
                </a:solidFill>
                <a:effectLst/>
                <a:latin typeface="Helvetica" pitchFamily="2" charset="0"/>
              </a:rPr>
              <a:t>真实</a:t>
            </a:r>
            <a:r>
              <a:rPr lang="en-CN" dirty="0">
                <a:effectLst/>
                <a:latin typeface="Helvetica" pitchFamily="2" charset="0"/>
              </a:rPr>
              <a:t>任务评价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5577223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399BE-9EFA-5D4C-BF77-DDA04967D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C93"/>
                </a:solidFill>
                <a:effectLst/>
                <a:latin typeface="Helvetica" pitchFamily="2" charset="0"/>
              </a:rPr>
              <a:t>Intrinsic word vector evaluation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68C46-5ACB-8347-AC1F-35C4CF8CD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  <a:latin typeface="Helvetica" pitchFamily="2" charset="0"/>
              </a:rPr>
              <a:t>Word Vector Analogies</a:t>
            </a:r>
          </a:p>
          <a:p>
            <a:endParaRPr lang="en-US" dirty="0">
              <a:latin typeface="Helvetica" pitchFamily="2" charset="0"/>
            </a:endParaRPr>
          </a:p>
          <a:p>
            <a:endParaRPr lang="en-US" dirty="0">
              <a:effectLst/>
              <a:latin typeface="Helvetica" pitchFamily="2" charset="0"/>
            </a:endParaRPr>
          </a:p>
          <a:p>
            <a:endParaRPr lang="en-US" dirty="0">
              <a:latin typeface="Helvetica" pitchFamily="2" charset="0"/>
            </a:endParaRPr>
          </a:p>
          <a:p>
            <a:endParaRPr lang="en-US" dirty="0">
              <a:effectLst/>
              <a:latin typeface="Helvetica" pitchFamily="2" charset="0"/>
            </a:endParaRPr>
          </a:p>
          <a:p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3A4AF4-7FB9-6042-881E-0C54FD477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499" y="2223819"/>
            <a:ext cx="8488855" cy="1161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F50798-22EA-9043-AF40-A0B0EC3C5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822" y="3783045"/>
            <a:ext cx="3265095" cy="28917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760F65-4A4C-1540-ADF8-FB70E8558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537" y="3195145"/>
            <a:ext cx="4658400" cy="366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889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7A4B9-295A-3E4B-8C9D-C60F228E5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C93"/>
                </a:solidFill>
                <a:effectLst/>
                <a:latin typeface="Helvetica" pitchFamily="2" charset="0"/>
              </a:rPr>
              <a:t>Meaning similarity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91087-6D3B-C145-83E0-F6E08F183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effectLst/>
                <a:latin typeface="Helvetica" pitchFamily="2" charset="0"/>
              </a:rPr>
              <a:t>词向量的相似度</a:t>
            </a:r>
            <a:r>
              <a:rPr lang="zh-CN" altLang="en-US" dirty="0">
                <a:effectLst/>
                <a:latin typeface="Helvetica" pitchFamily="2" charset="0"/>
              </a:rPr>
              <a:t> </a:t>
            </a:r>
            <a:r>
              <a:rPr lang="en-US" altLang="zh-CN" dirty="0">
                <a:effectLst/>
                <a:latin typeface="Helvetica" pitchFamily="2" charset="0"/>
              </a:rPr>
              <a:t>vs</a:t>
            </a:r>
            <a:r>
              <a:rPr lang="zh-CN" altLang="en-US" dirty="0">
                <a:effectLst/>
                <a:latin typeface="Helvetica" pitchFamily="2" charset="0"/>
              </a:rPr>
              <a:t> 人的评价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Example dataset: WordSim353 </a:t>
            </a:r>
            <a:r>
              <a:rPr lang="en-US" dirty="0">
                <a:solidFill>
                  <a:srgbClr val="4199B6"/>
                </a:solidFill>
                <a:effectLst/>
                <a:latin typeface="Helvetica" pitchFamily="2" charset="0"/>
              </a:rPr>
              <a:t>http://</a:t>
            </a:r>
            <a:r>
              <a:rPr lang="en-US" dirty="0" err="1">
                <a:solidFill>
                  <a:srgbClr val="4199B6"/>
                </a:solidFill>
                <a:effectLst/>
                <a:latin typeface="Helvetica" pitchFamily="2" charset="0"/>
              </a:rPr>
              <a:t>www.cs.technion.ac.il</a:t>
            </a:r>
            <a:r>
              <a:rPr lang="en-US" dirty="0">
                <a:solidFill>
                  <a:srgbClr val="4199B6"/>
                </a:solidFill>
                <a:effectLst/>
                <a:latin typeface="Helvetica" pitchFamily="2" charset="0"/>
              </a:rPr>
              <a:t>/~</a:t>
            </a:r>
            <a:r>
              <a:rPr lang="en-US" dirty="0" err="1">
                <a:solidFill>
                  <a:srgbClr val="4199B6"/>
                </a:solidFill>
                <a:effectLst/>
                <a:latin typeface="Helvetica" pitchFamily="2" charset="0"/>
              </a:rPr>
              <a:t>gabr</a:t>
            </a:r>
            <a:r>
              <a:rPr lang="en-US" dirty="0">
                <a:solidFill>
                  <a:srgbClr val="4199B6"/>
                </a:solidFill>
                <a:effectLst/>
                <a:latin typeface="Helvetica" pitchFamily="2" charset="0"/>
              </a:rPr>
              <a:t>/resources/data/wordsim353/</a:t>
            </a:r>
          </a:p>
          <a:p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EE78C6-2070-5440-B022-B383500DD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217" y="3845215"/>
            <a:ext cx="3378200" cy="2806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3E0EA3-E080-B543-AC04-49DA4C89C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434" y="3776520"/>
            <a:ext cx="4764689" cy="294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0217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144A6-E7F1-1649-AB09-73EAB097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C93"/>
                </a:solidFill>
                <a:effectLst/>
                <a:latin typeface="Helvetica" pitchFamily="2" charset="0"/>
              </a:rPr>
              <a:t>Extrinsic word vector evaluation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F7935-7991-AA48-83F2-B30EFEECF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8B007F"/>
                </a:solidFill>
                <a:effectLst/>
                <a:latin typeface="Helvetica" pitchFamily="2" charset="0"/>
              </a:rPr>
              <a:t>named entity recognition</a:t>
            </a:r>
            <a:r>
              <a:rPr lang="en-US" dirty="0">
                <a:effectLst/>
                <a:latin typeface="Helvetica" pitchFamily="2" charset="0"/>
              </a:rPr>
              <a:t>: </a:t>
            </a:r>
            <a:r>
              <a:rPr lang="en-CN" dirty="0">
                <a:effectLst/>
                <a:latin typeface="Helvetica" pitchFamily="2" charset="0"/>
              </a:rPr>
              <a:t>鉴别人名</a:t>
            </a:r>
            <a:r>
              <a:rPr lang="zh-CN" altLang="en-US" dirty="0">
                <a:effectLst/>
                <a:latin typeface="Helvetica" pitchFamily="2" charset="0"/>
              </a:rPr>
              <a:t>、地名、组织机构名</a:t>
            </a:r>
            <a:endParaRPr lang="en-US" altLang="zh-CN" dirty="0">
              <a:effectLst/>
              <a:latin typeface="Helvetica" pitchFamily="2" charset="0"/>
            </a:endParaRPr>
          </a:p>
          <a:p>
            <a:r>
              <a:rPr lang="en-US" dirty="0">
                <a:solidFill>
                  <a:srgbClr val="007C93"/>
                </a:solidFill>
                <a:effectLst/>
                <a:latin typeface="Helvetica" pitchFamily="2" charset="0"/>
              </a:rPr>
              <a:t>Chris Manning </a:t>
            </a:r>
            <a:r>
              <a:rPr lang="en-US" dirty="0">
                <a:effectLst/>
                <a:latin typeface="Helvetica" pitchFamily="2" charset="0"/>
              </a:rPr>
              <a:t>lives in </a:t>
            </a:r>
            <a:r>
              <a:rPr lang="en-US" dirty="0">
                <a:solidFill>
                  <a:srgbClr val="8B007F"/>
                </a:solidFill>
                <a:effectLst/>
                <a:latin typeface="Helvetica" pitchFamily="2" charset="0"/>
              </a:rPr>
              <a:t>Palo Alto</a:t>
            </a:r>
            <a:endParaRPr lang="en-US" dirty="0">
              <a:effectLst/>
              <a:latin typeface="Helvetica" pitchFamily="2" charset="0"/>
            </a:endParaRPr>
          </a:p>
          <a:p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DB3C4-CF06-4F4F-B1E9-506B7F4E1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965" y="2979984"/>
            <a:ext cx="4733159" cy="351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069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2CE36D-965B-4144-B94C-809872D96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一词多义</a:t>
            </a:r>
            <a:r>
              <a:rPr lang="zh-CN" altLang="en-US" dirty="0"/>
              <a:t>（</a:t>
            </a:r>
            <a:r>
              <a:rPr lang="en-US" dirty="0"/>
              <a:t>Polysemy</a:t>
            </a:r>
            <a:r>
              <a:rPr lang="en-CN" dirty="0"/>
              <a:t> </a:t>
            </a:r>
            <a:r>
              <a:rPr lang="zh-CN" altLang="en-US" dirty="0"/>
              <a:t>）</a:t>
            </a:r>
            <a:endParaRPr lang="en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609F66-C83C-9442-800A-5995DCC616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882203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BABEA3-70F2-C440-A997-14E618318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Polysemy</a:t>
            </a:r>
            <a:endParaRPr lang="en-C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1BFA6C-DDF6-BB40-948F-B514361D8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effectLst/>
                <a:latin typeface="Helvetica" pitchFamily="2" charset="0"/>
              </a:rPr>
              <a:t>很多词有多个意思</a:t>
            </a:r>
            <a:endParaRPr lang="en-US" dirty="0">
              <a:effectLst/>
              <a:latin typeface="Helvetica" pitchFamily="2" charset="0"/>
            </a:endParaRPr>
          </a:p>
          <a:p>
            <a:r>
              <a:rPr lang="en-US" dirty="0">
                <a:effectLst/>
                <a:latin typeface="Helvetica" pitchFamily="2" charset="0"/>
              </a:rPr>
              <a:t>Example: </a:t>
            </a:r>
            <a:r>
              <a:rPr lang="en-US" dirty="0">
                <a:solidFill>
                  <a:srgbClr val="89007E"/>
                </a:solidFill>
                <a:effectLst/>
                <a:latin typeface="Helvetica" pitchFamily="2" charset="0"/>
              </a:rPr>
              <a:t>pike</a:t>
            </a:r>
          </a:p>
          <a:p>
            <a:pPr lvl="1"/>
            <a:r>
              <a:rPr lang="en-US" dirty="0">
                <a:effectLst/>
                <a:latin typeface="Helvetica" pitchFamily="2" charset="0"/>
              </a:rPr>
              <a:t>A sharp point or staff</a:t>
            </a:r>
          </a:p>
          <a:p>
            <a:pPr lvl="1"/>
            <a:r>
              <a:rPr lang="en-US" dirty="0">
                <a:effectLst/>
                <a:latin typeface="Helvetica" pitchFamily="2" charset="0"/>
              </a:rPr>
              <a:t>A type of elongated fish</a:t>
            </a:r>
          </a:p>
          <a:p>
            <a:pPr lvl="1"/>
            <a:r>
              <a:rPr lang="en-US" dirty="0">
                <a:effectLst/>
                <a:latin typeface="Helvetica" pitchFamily="2" charset="0"/>
              </a:rPr>
              <a:t>A railroad line or system</a:t>
            </a:r>
          </a:p>
          <a:p>
            <a:pPr lvl="1"/>
            <a:r>
              <a:rPr lang="en-US" dirty="0">
                <a:effectLst/>
                <a:latin typeface="Helvetica" pitchFamily="2" charset="0"/>
              </a:rPr>
              <a:t>A type of road</a:t>
            </a:r>
          </a:p>
          <a:p>
            <a:r>
              <a:rPr lang="en-US" dirty="0" err="1">
                <a:effectLst/>
                <a:latin typeface="Helvetica" pitchFamily="2" charset="0"/>
              </a:rPr>
              <a:t>一个词向量不能够表示多个意思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56785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CD750-4C86-0444-BA88-993C48ACD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自然语言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非自然语言</a:t>
            </a:r>
            <a:endParaRPr lang="en-C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F7B7C6C-22D6-0048-A950-C9BC014A55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0675" y="1813099"/>
            <a:ext cx="5820471" cy="402403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09631F-6DF3-6241-916F-1711ADBE9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146" y="2435724"/>
            <a:ext cx="6040574" cy="252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5928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9F50A-088C-9949-B6CE-8C8CDA8DB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C93"/>
                </a:solidFill>
                <a:effectLst/>
                <a:latin typeface="Helvetica" pitchFamily="2" charset="0"/>
              </a:rPr>
              <a:t>Improving Word Representations Via Global Context And</a:t>
            </a:r>
            <a:r>
              <a:rPr lang="zh-CN" altLang="en-US" dirty="0">
                <a:solidFill>
                  <a:srgbClr val="007C93"/>
                </a:solidFill>
                <a:effectLst/>
                <a:latin typeface="Helvetica" pitchFamily="2" charset="0"/>
              </a:rPr>
              <a:t> </a:t>
            </a:r>
            <a:r>
              <a:rPr lang="en-US" dirty="0">
                <a:solidFill>
                  <a:srgbClr val="007C93"/>
                </a:solidFill>
                <a:effectLst/>
                <a:latin typeface="Helvetica" pitchFamily="2" charset="0"/>
              </a:rPr>
              <a:t>Multiple Word Prototypes (Huang et al. 2012)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7EA82-A88E-B84B-94F0-479972A23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  <a:latin typeface="Helvetica" pitchFamily="2" charset="0"/>
              </a:rPr>
              <a:t>Idea: Cluster word windows around words, retrain with each word assigned to multiple</a:t>
            </a:r>
            <a:r>
              <a:rPr lang="zh-CN" altLang="en-US" dirty="0">
                <a:effectLst/>
                <a:latin typeface="Helvetica" pitchFamily="2" charset="0"/>
              </a:rPr>
              <a:t> </a:t>
            </a:r>
            <a:r>
              <a:rPr lang="en-US" dirty="0">
                <a:effectLst/>
                <a:latin typeface="Helvetica" pitchFamily="2" charset="0"/>
              </a:rPr>
              <a:t>different clusters bank1, bank2, etc.</a:t>
            </a:r>
          </a:p>
          <a:p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BA8D64-E2F2-5C46-BE8A-7F1F2C90A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415" y="2734712"/>
            <a:ext cx="8487169" cy="412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846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69464-31F1-4642-BDC7-3C3A2D2B3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B008F-AFB7-264A-89BA-76139CE12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https://</a:t>
            </a:r>
            <a:r>
              <a:rPr lang="en-US" altLang="zh-CN" dirty="0" err="1"/>
              <a:t>nlp.stanford.edu</a:t>
            </a:r>
            <a:r>
              <a:rPr lang="en-US" altLang="zh-CN" dirty="0"/>
              <a:t>/projects/glove/</a:t>
            </a:r>
          </a:p>
          <a:p>
            <a:r>
              <a:rPr lang="en-US" dirty="0">
                <a:hlinkClick r:id="rId2"/>
              </a:rPr>
              <a:t>https://zhuanlan.zhihu.com/p/42073620</a:t>
            </a:r>
            <a:endParaRPr lang="en-US" dirty="0"/>
          </a:p>
          <a:p>
            <a:r>
              <a:rPr lang="en-US" dirty="0">
                <a:hlinkClick r:id="rId3"/>
              </a:rPr>
              <a:t>http://www.fanyeong.com/2018/02/19/glove-in-detail/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gqaHkPEZAew&amp;list</a:t>
            </a:r>
            <a:r>
              <a:rPr lang="en-US" dirty="0"/>
              <a:t>=PLoROMvodv4rMFqRtEuo6SGjY4XbRIVRd4&amp;index=2</a:t>
            </a:r>
          </a:p>
          <a:p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2BFDCE-EEB4-454C-8EFB-E18D1B12C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882" y="4101732"/>
            <a:ext cx="4002823" cy="257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4724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9B4B4-43E7-A440-B45E-56169E980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本章习题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6AC0C-5084-6748-8AA6-ADBA87521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利用</a:t>
            </a:r>
            <a:r>
              <a:rPr lang="en-US" altLang="zh-CN" dirty="0"/>
              <a:t>text</a:t>
            </a:r>
            <a:r>
              <a:rPr lang="zh-CN" altLang="en-US" dirty="0"/>
              <a:t>语料，进行下面实验</a:t>
            </a:r>
            <a:endParaRPr lang="en-US" altLang="zh-CN" dirty="0"/>
          </a:p>
          <a:p>
            <a:pPr lvl="1"/>
            <a:r>
              <a:rPr lang="en-US" altLang="zh-CN" dirty="0"/>
              <a:t>https://</a:t>
            </a:r>
            <a:r>
              <a:rPr lang="en-US" altLang="zh-CN" dirty="0" err="1"/>
              <a:t>deepai.org</a:t>
            </a:r>
            <a:r>
              <a:rPr lang="en-US" altLang="zh-CN" dirty="0"/>
              <a:t>/dataset/text8</a:t>
            </a:r>
          </a:p>
          <a:p>
            <a:r>
              <a:rPr lang="zh-CN" altLang="en-US" dirty="0"/>
              <a:t>利用</a:t>
            </a:r>
            <a:r>
              <a:rPr lang="en-US" altLang="zh-CN" dirty="0"/>
              <a:t>Word2Vec</a:t>
            </a:r>
            <a:r>
              <a:rPr lang="zh-CN" altLang="en-US" dirty="0"/>
              <a:t>，训练一份词向量</a:t>
            </a:r>
            <a:endParaRPr lang="en-US" altLang="zh-CN" dirty="0"/>
          </a:p>
          <a:p>
            <a:r>
              <a:rPr lang="zh-CN" altLang="en-US" dirty="0"/>
              <a:t>利用</a:t>
            </a:r>
            <a:r>
              <a:rPr lang="en-US" altLang="zh-CN" dirty="0"/>
              <a:t>Glove</a:t>
            </a:r>
            <a:r>
              <a:rPr lang="zh-CN" altLang="en-US" dirty="0"/>
              <a:t>，训练一份词向量</a:t>
            </a:r>
            <a:endParaRPr lang="en-US" altLang="zh-CN" dirty="0"/>
          </a:p>
          <a:p>
            <a:pPr lvl="1"/>
            <a:r>
              <a:rPr lang="zh-CN" altLang="en-US" dirty="0"/>
              <a:t>找相似词</a:t>
            </a:r>
            <a:endParaRPr lang="en-US" altLang="zh-CN" dirty="0"/>
          </a:p>
          <a:p>
            <a:pPr lvl="1"/>
            <a:r>
              <a:rPr lang="zh-CN" altLang="en-US" dirty="0"/>
              <a:t>可视化</a:t>
            </a:r>
            <a:endParaRPr lang="en-US" altLang="zh-CN" dirty="0"/>
          </a:p>
          <a:p>
            <a:pPr lvl="2"/>
            <a:r>
              <a:rPr lang="en-US" altLang="zh-CN" dirty="0"/>
              <a:t>https://</a:t>
            </a:r>
            <a:r>
              <a:rPr lang="en-US" altLang="zh-CN" dirty="0" err="1"/>
              <a:t>towardsdatascience.com</a:t>
            </a:r>
            <a:r>
              <a:rPr lang="en-US" altLang="zh-CN" dirty="0"/>
              <a:t>/visualizing-word-embedding-with-pca-and-t-sne-961a692509f5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FDF18B-6904-E347-86A1-BD2384059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3288" y="177006"/>
            <a:ext cx="2362200" cy="850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CE88D5-9D6E-4641-8B56-2AB5AE19E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671" y="1604963"/>
            <a:ext cx="4210333" cy="288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0237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61149F-B93F-B144-8DE2-BDA5F27410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 dirty="0"/>
              <a:t>Thank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endParaRPr lang="en-CN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B7397D9-5233-024A-ACA1-13C0BBCC08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4E97E3-2DC8-CC49-A5D5-7D473019A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4330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B2938C-455C-CD4E-A965-EE9BADCB3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35203"/>
            <a:ext cx="12192000" cy="118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81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F1AC7-926D-C04F-A840-E887A089D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自然语言处理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650D3-F41A-CE4E-B10B-6ADDE07DB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处理自然语言</a:t>
            </a:r>
          </a:p>
          <a:p>
            <a:pPr lvl="1"/>
            <a:r>
              <a:rPr lang="en-CN" dirty="0"/>
              <a:t>理解</a:t>
            </a:r>
          </a:p>
          <a:p>
            <a:pPr lvl="1"/>
            <a:r>
              <a:rPr lang="en-CN" dirty="0"/>
              <a:t>生成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60820D-2B08-0A46-9409-67977AAF1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051" y="0"/>
            <a:ext cx="7423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459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7371FB-19A2-5D49-A025-BC07504EF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词表示</a:t>
            </a:r>
            <a:endParaRPr lang="en-C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E2ADCD-F1FB-7843-B7E5-4A29A0B510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4847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8D83B-DC68-9842-BB7F-4AC8CEAF5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如何表示一个词</a:t>
            </a:r>
            <a:r>
              <a:rPr lang="zh-CN" altLang="en-US" dirty="0"/>
              <a:t>？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77C46-98A6-7A41-BBDA-E6D11CC22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9B414-7AB0-5E44-A10D-1AB2470DD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329" y="1539985"/>
            <a:ext cx="9588500" cy="1612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23C77E-028D-9147-BDF5-846A99F80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7695" y="3212112"/>
            <a:ext cx="6546631" cy="364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29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A735A-0F66-5241-AAC4-5BA294C4B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如何在计算机里表示一个词</a:t>
            </a:r>
            <a:r>
              <a:rPr lang="zh-CN" altLang="en-US" dirty="0"/>
              <a:t>？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59996-239B-604A-B9E4-7BD071C7C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89007E"/>
                </a:solidFill>
                <a:effectLst/>
                <a:latin typeface="Calibri" panose="020F0502020204030204" pitchFamily="34" charset="0"/>
              </a:rPr>
              <a:t>Dictionary</a:t>
            </a:r>
          </a:p>
          <a:p>
            <a:r>
              <a:rPr lang="en-US" dirty="0">
                <a:solidFill>
                  <a:srgbClr val="89007E"/>
                </a:solidFill>
                <a:latin typeface="Calibri" panose="020F0502020204030204" pitchFamily="34" charset="0"/>
              </a:rPr>
              <a:t>T</a:t>
            </a:r>
            <a:r>
              <a:rPr lang="en-US" dirty="0">
                <a:solidFill>
                  <a:srgbClr val="89007E"/>
                </a:solidFill>
                <a:effectLst/>
                <a:latin typeface="Calibri" panose="020F0502020204030204" pitchFamily="34" charset="0"/>
              </a:rPr>
              <a:t>hesaurus</a:t>
            </a:r>
          </a:p>
          <a:p>
            <a:pPr lvl="1"/>
            <a:r>
              <a:rPr lang="en-US" dirty="0">
                <a:solidFill>
                  <a:srgbClr val="89007E"/>
                </a:solidFill>
                <a:effectLst/>
                <a:latin typeface="Calibri" panose="020F0502020204030204" pitchFamily="34" charset="0"/>
              </a:rPr>
              <a:t>WordNet</a:t>
            </a:r>
          </a:p>
          <a:p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F7B57F-BEB5-AA46-B52D-D412007BC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37412"/>
            <a:ext cx="6380619" cy="2655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16122E-B583-5D47-806C-C64EF7394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548" y="1396217"/>
            <a:ext cx="8333985" cy="445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5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4699</TotalTime>
  <Words>1541</Words>
  <Application>Microsoft Macintosh PowerPoint</Application>
  <PresentationFormat>Widescreen</PresentationFormat>
  <Paragraphs>264</Paragraphs>
  <Slides>53</Slides>
  <Notes>12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Helvetica</vt:lpstr>
      <vt:lpstr>Office Theme</vt:lpstr>
      <vt:lpstr>自然语言处理 词表示</vt:lpstr>
      <vt:lpstr>本章安排</vt:lpstr>
      <vt:lpstr>导论</vt:lpstr>
      <vt:lpstr>什么是自然语言处理</vt:lpstr>
      <vt:lpstr>自然语言 vs 非自然语言</vt:lpstr>
      <vt:lpstr>自然语言处理</vt:lpstr>
      <vt:lpstr>词表示</vt:lpstr>
      <vt:lpstr>如何表示一个词？</vt:lpstr>
      <vt:lpstr>如何在计算机里表示一个词？</vt:lpstr>
      <vt:lpstr>用词典表示词有什么问题？</vt:lpstr>
      <vt:lpstr>One-hot vector </vt:lpstr>
      <vt:lpstr>Distributional semantics</vt:lpstr>
      <vt:lpstr>Word Vector, Embedding, Representation</vt:lpstr>
      <vt:lpstr>把词表示为dense vector有什么好处？</vt:lpstr>
      <vt:lpstr>Word2Vec</vt:lpstr>
      <vt:lpstr>Word2Vec</vt:lpstr>
      <vt:lpstr>Idea</vt:lpstr>
      <vt:lpstr>例子</vt:lpstr>
      <vt:lpstr>例子</vt:lpstr>
      <vt:lpstr>Objective function</vt:lpstr>
      <vt:lpstr>如何计算P(w_(t+j) |w_t;θ) </vt:lpstr>
      <vt:lpstr>Word2Vec</vt:lpstr>
      <vt:lpstr>关于P(o│c)的解释</vt:lpstr>
      <vt:lpstr>P(o│c)实际上是一种softmax函数</vt:lpstr>
      <vt:lpstr>Looking at word vectors</vt:lpstr>
      <vt:lpstr>Review: Main idea of word2vec</vt:lpstr>
      <vt:lpstr>Word2vec 模型的参数</vt:lpstr>
      <vt:lpstr>词向量可视化</vt:lpstr>
      <vt:lpstr>Word2vec的更多细节</vt:lpstr>
      <vt:lpstr>The skip-gram model with negative sampling</vt:lpstr>
      <vt:lpstr>The skip-gram model with negative sampling</vt:lpstr>
      <vt:lpstr>Glove</vt:lpstr>
      <vt:lpstr>Glove</vt:lpstr>
      <vt:lpstr>基于窗口的共现矩阵</vt:lpstr>
      <vt:lpstr>Co-occurrence Probability and Ratio</vt:lpstr>
      <vt:lpstr>目标函数的推导</vt:lpstr>
      <vt:lpstr>目标函数的推导</vt:lpstr>
      <vt:lpstr>目标函数的推导</vt:lpstr>
      <vt:lpstr>目标函数的推导</vt:lpstr>
      <vt:lpstr>目标函数的推导</vt:lpstr>
      <vt:lpstr>目标函数的推导</vt:lpstr>
      <vt:lpstr>Pretrained Glove Embeddings</vt:lpstr>
      <vt:lpstr>词向量的评价</vt:lpstr>
      <vt:lpstr>两种方式</vt:lpstr>
      <vt:lpstr>Intrinsic word vector evaluation</vt:lpstr>
      <vt:lpstr>Meaning similarity</vt:lpstr>
      <vt:lpstr>Extrinsic word vector evaluation</vt:lpstr>
      <vt:lpstr>一词多义（Polysemy ）</vt:lpstr>
      <vt:lpstr>Polysemy</vt:lpstr>
      <vt:lpstr>Improving Word Representations Via Global Context And Multiple Word Prototypes (Huang et al. 2012)</vt:lpstr>
      <vt:lpstr>References</vt:lpstr>
      <vt:lpstr>本章习题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116</cp:revision>
  <dcterms:created xsi:type="dcterms:W3CDTF">2024-06-25T11:07:20Z</dcterms:created>
  <dcterms:modified xsi:type="dcterms:W3CDTF">2025-02-18T13:11:33Z</dcterms:modified>
</cp:coreProperties>
</file>